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4"/>
  </p:sldMasterIdLst>
  <p:notesMasterIdLst>
    <p:notesMasterId r:id="rId11"/>
  </p:notesMasterIdLst>
  <p:handoutMasterIdLst>
    <p:handoutMasterId r:id="rId12"/>
  </p:handoutMasterIdLst>
  <p:sldIdLst>
    <p:sldId id="466" r:id="rId5"/>
    <p:sldId id="467" r:id="rId6"/>
    <p:sldId id="468" r:id="rId7"/>
    <p:sldId id="469" r:id="rId8"/>
    <p:sldId id="470" r:id="rId9"/>
    <p:sldId id="471" r:id="rId10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9B4F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A88A5B-D4BC-4D1A-899C-BF043830F080}" v="1" dt="2025-04-15T20:06:10.6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Svetel slog 1 – poudarek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0A1B5D5-9B99-4C35-A422-299274C87663}" styleName="Srednji slog 1 – poudarek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40" autoAdjust="0"/>
    <p:restoredTop sz="88219" autoAdjust="0"/>
  </p:normalViewPr>
  <p:slideViewPr>
    <p:cSldViewPr snapToGrid="0">
      <p:cViewPr varScale="1">
        <p:scale>
          <a:sx n="73" d="100"/>
          <a:sy n="73" d="100"/>
        </p:scale>
        <p:origin x="1493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-39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pnik, Rok" userId="6ec8e1c9-bb8c-4301-a35c-55174403b2f0" providerId="ADAL" clId="{D9A88A5B-D4BC-4D1A-899C-BF043830F080}"/>
    <pc:docChg chg="delSld modSld">
      <pc:chgData name="Rupnik, Rok" userId="6ec8e1c9-bb8c-4301-a35c-55174403b2f0" providerId="ADAL" clId="{D9A88A5B-D4BC-4D1A-899C-BF043830F080}" dt="2025-04-15T20:07:45.167" v="51" actId="20577"/>
      <pc:docMkLst>
        <pc:docMk/>
      </pc:docMkLst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146926993" sldId="360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583060914" sldId="361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962400634" sldId="362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2304299863" sldId="364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437590240" sldId="365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2953055654" sldId="372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242671948" sldId="373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2216999683" sldId="374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510688727" sldId="375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2664201872" sldId="376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130231426" sldId="378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2379492717" sldId="379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270104167" sldId="380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2225516864" sldId="381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738561362" sldId="382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236289618" sldId="383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3536291088" sldId="385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3596346153" sldId="388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117111628" sldId="389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040331526" sldId="390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3453114530" sldId="391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317982367" sldId="392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866719198" sldId="393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2988296859" sldId="394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918208122" sldId="395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3838229545" sldId="396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2559916429" sldId="397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2753685372" sldId="398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2034321311" sldId="399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854312028" sldId="400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40769688" sldId="401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646294654" sldId="402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060018059" sldId="403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582068394" sldId="404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4215838905" sldId="405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4281024146" sldId="406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821294008" sldId="407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183841637" sldId="409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230415863" sldId="410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043582712" sldId="412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4275165599" sldId="413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657571440" sldId="414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4222197718" sldId="415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324355479" sldId="416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2234144539" sldId="417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3166954548" sldId="418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2664758843" sldId="419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647356908" sldId="420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142902036" sldId="421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2777945268" sldId="423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2114154477" sldId="424"/>
        </pc:sldMkLst>
      </pc:sldChg>
      <pc:sldChg chg="del">
        <pc:chgData name="Rupnik, Rok" userId="6ec8e1c9-bb8c-4301-a35c-55174403b2f0" providerId="ADAL" clId="{D9A88A5B-D4BC-4D1A-899C-BF043830F080}" dt="2025-04-15T20:05:37.937" v="1" actId="47"/>
        <pc:sldMkLst>
          <pc:docMk/>
          <pc:sldMk cId="1519334800" sldId="426"/>
        </pc:sldMkLst>
      </pc:sldChg>
      <pc:sldChg chg="del">
        <pc:chgData name="Rupnik, Rok" userId="6ec8e1c9-bb8c-4301-a35c-55174403b2f0" providerId="ADAL" clId="{D9A88A5B-D4BC-4D1A-899C-BF043830F080}" dt="2025-04-15T20:05:48.984" v="2" actId="47"/>
        <pc:sldMkLst>
          <pc:docMk/>
          <pc:sldMk cId="669386887" sldId="427"/>
        </pc:sldMkLst>
      </pc:sldChg>
      <pc:sldChg chg="del">
        <pc:chgData name="Rupnik, Rok" userId="6ec8e1c9-bb8c-4301-a35c-55174403b2f0" providerId="ADAL" clId="{D9A88A5B-D4BC-4D1A-899C-BF043830F080}" dt="2025-04-15T20:05:48.984" v="2" actId="47"/>
        <pc:sldMkLst>
          <pc:docMk/>
          <pc:sldMk cId="3116993685" sldId="428"/>
        </pc:sldMkLst>
      </pc:sldChg>
      <pc:sldChg chg="del">
        <pc:chgData name="Rupnik, Rok" userId="6ec8e1c9-bb8c-4301-a35c-55174403b2f0" providerId="ADAL" clId="{D9A88A5B-D4BC-4D1A-899C-BF043830F080}" dt="2025-04-15T20:05:48.984" v="2" actId="47"/>
        <pc:sldMkLst>
          <pc:docMk/>
          <pc:sldMk cId="1161170133" sldId="429"/>
        </pc:sldMkLst>
      </pc:sldChg>
      <pc:sldChg chg="del">
        <pc:chgData name="Rupnik, Rok" userId="6ec8e1c9-bb8c-4301-a35c-55174403b2f0" providerId="ADAL" clId="{D9A88A5B-D4BC-4D1A-899C-BF043830F080}" dt="2025-04-15T20:05:48.984" v="2" actId="47"/>
        <pc:sldMkLst>
          <pc:docMk/>
          <pc:sldMk cId="3498189749" sldId="430"/>
        </pc:sldMkLst>
      </pc:sldChg>
      <pc:sldChg chg="del">
        <pc:chgData name="Rupnik, Rok" userId="6ec8e1c9-bb8c-4301-a35c-55174403b2f0" providerId="ADAL" clId="{D9A88A5B-D4BC-4D1A-899C-BF043830F080}" dt="2025-04-15T20:05:48.984" v="2" actId="47"/>
        <pc:sldMkLst>
          <pc:docMk/>
          <pc:sldMk cId="1881070597" sldId="431"/>
        </pc:sldMkLst>
      </pc:sldChg>
      <pc:sldChg chg="del">
        <pc:chgData name="Rupnik, Rok" userId="6ec8e1c9-bb8c-4301-a35c-55174403b2f0" providerId="ADAL" clId="{D9A88A5B-D4BC-4D1A-899C-BF043830F080}" dt="2025-04-15T20:05:48.984" v="2" actId="47"/>
        <pc:sldMkLst>
          <pc:docMk/>
          <pc:sldMk cId="2353521287" sldId="432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912826113" sldId="434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760865144" sldId="435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709104784" sldId="436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3457182738" sldId="437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386297621" sldId="438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875649557" sldId="439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3703948174" sldId="440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3089026870" sldId="441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3891941307" sldId="450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3083344513" sldId="451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3967186778" sldId="452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3843816746" sldId="453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317456794" sldId="454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940312846" sldId="455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268151191" sldId="456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275634977" sldId="457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3291295995" sldId="458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3128705361" sldId="459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728475508" sldId="460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3753767598" sldId="461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1206510933" sldId="462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3746407535" sldId="463"/>
        </pc:sldMkLst>
      </pc:sldChg>
      <pc:sldChg chg="del">
        <pc:chgData name="Rupnik, Rok" userId="6ec8e1c9-bb8c-4301-a35c-55174403b2f0" providerId="ADAL" clId="{D9A88A5B-D4BC-4D1A-899C-BF043830F080}" dt="2025-04-15T20:05:37.937" v="1" actId="47"/>
        <pc:sldMkLst>
          <pc:docMk/>
          <pc:sldMk cId="1850960861" sldId="464"/>
        </pc:sldMkLst>
      </pc:sldChg>
      <pc:sldChg chg="modSp mod">
        <pc:chgData name="Rupnik, Rok" userId="6ec8e1c9-bb8c-4301-a35c-55174403b2f0" providerId="ADAL" clId="{D9A88A5B-D4BC-4D1A-899C-BF043830F080}" dt="2025-04-15T20:07:09.204" v="23" actId="20577"/>
        <pc:sldMkLst>
          <pc:docMk/>
          <pc:sldMk cId="2040670253" sldId="468"/>
        </pc:sldMkLst>
        <pc:spChg chg="mod">
          <ac:chgData name="Rupnik, Rok" userId="6ec8e1c9-bb8c-4301-a35c-55174403b2f0" providerId="ADAL" clId="{D9A88A5B-D4BC-4D1A-899C-BF043830F080}" dt="2025-04-15T20:07:09.204" v="23" actId="20577"/>
          <ac:spMkLst>
            <pc:docMk/>
            <pc:sldMk cId="2040670253" sldId="468"/>
            <ac:spMk id="3" creationId="{00000000-0000-0000-0000-000000000000}"/>
          </ac:spMkLst>
        </pc:spChg>
      </pc:sldChg>
      <pc:sldChg chg="modSp mod">
        <pc:chgData name="Rupnik, Rok" userId="6ec8e1c9-bb8c-4301-a35c-55174403b2f0" providerId="ADAL" clId="{D9A88A5B-D4BC-4D1A-899C-BF043830F080}" dt="2025-04-15T20:07:45.167" v="51" actId="20577"/>
        <pc:sldMkLst>
          <pc:docMk/>
          <pc:sldMk cId="1941246476" sldId="470"/>
        </pc:sldMkLst>
        <pc:spChg chg="mod">
          <ac:chgData name="Rupnik, Rok" userId="6ec8e1c9-bb8c-4301-a35c-55174403b2f0" providerId="ADAL" clId="{D9A88A5B-D4BC-4D1A-899C-BF043830F080}" dt="2025-04-15T20:07:45.167" v="51" actId="20577"/>
          <ac:spMkLst>
            <pc:docMk/>
            <pc:sldMk cId="1941246476" sldId="470"/>
            <ac:spMk id="3" creationId="{00000000-0000-0000-0000-000000000000}"/>
          </ac:spMkLst>
        </pc:spChg>
      </pc:sldChg>
      <pc:sldChg chg="del">
        <pc:chgData name="Rupnik, Rok" userId="6ec8e1c9-bb8c-4301-a35c-55174403b2f0" providerId="ADAL" clId="{D9A88A5B-D4BC-4D1A-899C-BF043830F080}" dt="2025-04-15T20:05:48.984" v="2" actId="47"/>
        <pc:sldMkLst>
          <pc:docMk/>
          <pc:sldMk cId="3780972296" sldId="472"/>
        </pc:sldMkLst>
      </pc:sldChg>
      <pc:sldChg chg="del">
        <pc:chgData name="Rupnik, Rok" userId="6ec8e1c9-bb8c-4301-a35c-55174403b2f0" providerId="ADAL" clId="{D9A88A5B-D4BC-4D1A-899C-BF043830F080}" dt="2025-04-15T20:05:48.984" v="2" actId="47"/>
        <pc:sldMkLst>
          <pc:docMk/>
          <pc:sldMk cId="4002304703" sldId="473"/>
        </pc:sldMkLst>
      </pc:sldChg>
      <pc:sldChg chg="del">
        <pc:chgData name="Rupnik, Rok" userId="6ec8e1c9-bb8c-4301-a35c-55174403b2f0" providerId="ADAL" clId="{D9A88A5B-D4BC-4D1A-899C-BF043830F080}" dt="2025-04-15T20:05:32.893" v="0" actId="47"/>
        <pc:sldMkLst>
          <pc:docMk/>
          <pc:sldMk cId="4087616943" sldId="47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18EC2CA3-F415-4C4F-8774-1BA985EB5D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6532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3D0A8C0D-632F-4023-BAE4-67D361033ED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28640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863600" y="4271963"/>
            <a:ext cx="7485063" cy="1081087"/>
          </a:xfrm>
        </p:spPr>
        <p:txBody>
          <a:bodyPr anchor="b"/>
          <a:lstStyle>
            <a:lvl1pPr>
              <a:lnSpc>
                <a:spcPct val="110000"/>
              </a:lnSpc>
              <a:defRPr sz="3200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111630" name="Rectangle 12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863600" y="5284788"/>
            <a:ext cx="7510463" cy="800100"/>
          </a:xfrm>
        </p:spPr>
        <p:txBody>
          <a:bodyPr tIns="45720" bIns="45720"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7598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8992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89725" y="252413"/>
            <a:ext cx="2130425" cy="55499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95275" y="252413"/>
            <a:ext cx="6242050" cy="55499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3344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9938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9805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9326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7083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617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0065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68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4837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0595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 noProof="1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sl-SI" dirty="0"/>
              <a:t>FRI, Strokovni študij </a:t>
            </a:r>
            <a:r>
              <a:rPr lang="sl-SI" i="1" dirty="0"/>
              <a:t>INFORMATIKE</a:t>
            </a:r>
            <a:endParaRPr lang="de-DE" i="1" dirty="0"/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252413"/>
            <a:ext cx="852011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das Titelformat zu bearbeiten</a:t>
            </a:r>
          </a:p>
        </p:txBody>
      </p:sp>
      <p:sp>
        <p:nvSpPr>
          <p:cNvPr id="110597" name="Rectangle 5"/>
          <p:cNvSpPr>
            <a:spLocks noChangeArrowheads="1"/>
          </p:cNvSpPr>
          <p:nvPr/>
        </p:nvSpPr>
        <p:spPr bwMode="gray">
          <a:xfrm>
            <a:off x="7684400" y="6371893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r>
              <a:rPr lang="sl-SI" sz="1000" dirty="0"/>
              <a:t>Stran</a:t>
            </a:r>
            <a:r>
              <a:rPr lang="de-DE" sz="1000" dirty="0"/>
              <a:t> </a:t>
            </a:r>
            <a:r>
              <a:rPr lang="de-DE" sz="1000" dirty="0">
                <a:sym typeface="Wingdings" pitchFamily="2" charset="2"/>
              </a:rPr>
              <a:t></a:t>
            </a:r>
            <a:r>
              <a:rPr lang="de-DE" sz="1000" dirty="0"/>
              <a:t> </a:t>
            </a:r>
            <a:fld id="{49E421FE-8203-4DB3-9DE2-665F0817CB67}" type="slidenum">
              <a:rPr lang="de-DE" sz="1000"/>
              <a:pPr algn="r">
                <a:defRPr/>
              </a:pPr>
              <a:t>‹#›</a:t>
            </a:fld>
            <a:endParaRPr lang="de-DE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  <p:sldLayoutId id="2147483673" r:id="rId3"/>
    <p:sldLayoutId id="2147483672" r:id="rId4"/>
    <p:sldLayoutId id="2147483671" r:id="rId5"/>
    <p:sldLayoutId id="2147483670" r:id="rId6"/>
    <p:sldLayoutId id="2147483669" r:id="rId7"/>
    <p:sldLayoutId id="2147483668" r:id="rId8"/>
    <p:sldLayoutId id="2147483667" r:id="rId9"/>
    <p:sldLayoutId id="2147483666" r:id="rId10"/>
    <p:sldLayoutId id="214748366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0"/>
        </a:spcBef>
        <a:spcAft>
          <a:spcPct val="4000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0"/>
        </a:spcBef>
        <a:spcAft>
          <a:spcPct val="40000"/>
        </a:spcAft>
        <a:buSzPct val="110000"/>
        <a:buFont typeface="Arial" pitchFamily="34" charset="0"/>
        <a:buChar char="•"/>
        <a:defRPr sz="1600"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0"/>
        </a:spcBef>
        <a:spcAft>
          <a:spcPct val="40000"/>
        </a:spcAft>
        <a:buSzPct val="80000"/>
        <a:buFont typeface="Courier New" pitchFamily="49" charset="0"/>
        <a:buChar char="o"/>
        <a:defRPr sz="1400"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0"/>
        </a:spcBef>
        <a:spcAft>
          <a:spcPct val="40000"/>
        </a:spcAft>
        <a:buChar char="–"/>
        <a:defRPr sz="1200"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0"/>
        </a:spcBef>
        <a:spcAft>
          <a:spcPct val="40000"/>
        </a:spcAft>
        <a:buChar char="»"/>
        <a:defRPr sz="1200"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Primerna struktura za VDP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/>
              <a:t>Povzetek za vodstvo:</a:t>
            </a:r>
          </a:p>
          <a:p>
            <a:pPr lvl="1"/>
            <a:r>
              <a:rPr lang="sl-SI" sz="1800" dirty="0"/>
              <a:t>Jedrnato, </a:t>
            </a:r>
            <a:r>
              <a:rPr lang="en-GB" sz="1800" dirty="0" err="1"/>
              <a:t>obarvano</a:t>
            </a:r>
            <a:r>
              <a:rPr lang="en-GB" sz="1800" dirty="0"/>
              <a:t> </a:t>
            </a:r>
            <a:r>
              <a:rPr lang="en-GB" sz="1800" dirty="0" err="1"/>
              <a:t>poslovno</a:t>
            </a:r>
            <a:r>
              <a:rPr lang="en-GB" sz="1800" dirty="0"/>
              <a:t> in ne </a:t>
            </a:r>
            <a:r>
              <a:rPr lang="sl-SI" sz="1800" dirty="0"/>
              <a:t>»</a:t>
            </a:r>
            <a:r>
              <a:rPr lang="sl-SI" sz="1800" dirty="0" err="1"/>
              <a:t>ITjevsko</a:t>
            </a:r>
            <a:r>
              <a:rPr lang="sl-SI" sz="1800" dirty="0"/>
              <a:t>«</a:t>
            </a:r>
          </a:p>
          <a:p>
            <a:r>
              <a:rPr lang="sl-SI" sz="2400" dirty="0"/>
              <a:t>Cilji projekta:</a:t>
            </a:r>
          </a:p>
          <a:p>
            <a:pPr lvl="1"/>
            <a:r>
              <a:rPr lang="sl-SI" sz="1800" dirty="0"/>
              <a:t>Cilji morajo biti jasno napisani</a:t>
            </a:r>
          </a:p>
          <a:p>
            <a:pPr lvl="1"/>
            <a:r>
              <a:rPr lang="sl-SI" sz="1800" dirty="0"/>
              <a:t>Cilji naj bi bili merljivi</a:t>
            </a:r>
          </a:p>
          <a:p>
            <a:r>
              <a:rPr lang="sl-SI" sz="2400" dirty="0"/>
              <a:t>Pričakovane koristi projekta:</a:t>
            </a:r>
          </a:p>
          <a:p>
            <a:pPr lvl="1"/>
            <a:r>
              <a:rPr lang="sl-SI" sz="1800" dirty="0"/>
              <a:t>Razumljivo naj bo predvsem poslovnim uporabnikom</a:t>
            </a:r>
          </a:p>
          <a:p>
            <a:pPr lvl="1"/>
            <a:r>
              <a:rPr lang="sl-SI" sz="1800" dirty="0"/>
              <a:t>Dikcije naj ne bodo ostre v tem smislu ,da bi se lahko preveč potencialnih bralcev </a:t>
            </a:r>
            <a:r>
              <a:rPr lang="sl-SI" sz="1800" dirty="0" err="1"/>
              <a:t>VDPja</a:t>
            </a:r>
            <a:r>
              <a:rPr lang="sl-SI" sz="1800" dirty="0"/>
              <a:t> počutilo ogroženih</a:t>
            </a:r>
          </a:p>
          <a:p>
            <a:pPr lvl="1"/>
            <a:endParaRPr lang="sl-SI" sz="1800" dirty="0"/>
          </a:p>
          <a:p>
            <a:pPr lvl="1"/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2415821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95273" y="1347719"/>
            <a:ext cx="8524875" cy="5073090"/>
          </a:xfrm>
        </p:spPr>
        <p:txBody>
          <a:bodyPr/>
          <a:lstStyle/>
          <a:p>
            <a:r>
              <a:rPr lang="sl-SI" sz="2400" dirty="0"/>
              <a:t>Terminski plan in ključni mejniki:</a:t>
            </a:r>
          </a:p>
          <a:p>
            <a:pPr lvl="1"/>
            <a:r>
              <a:rPr lang="sl-SI" sz="1800" dirty="0" err="1"/>
              <a:t>Gantogram</a:t>
            </a:r>
            <a:endParaRPr lang="sl-SI" sz="1800" dirty="0"/>
          </a:p>
          <a:p>
            <a:pPr lvl="1"/>
            <a:endParaRPr lang="sl-SI" sz="1800" dirty="0"/>
          </a:p>
          <a:p>
            <a:pPr lvl="1"/>
            <a:endParaRPr lang="sl-SI" sz="1800" dirty="0"/>
          </a:p>
          <a:p>
            <a:pPr lvl="1"/>
            <a:endParaRPr lang="sl-SI" sz="1800" dirty="0"/>
          </a:p>
          <a:p>
            <a:pPr lvl="1"/>
            <a:endParaRPr lang="sl-SI" sz="1800" dirty="0"/>
          </a:p>
          <a:p>
            <a:pPr lvl="1"/>
            <a:endParaRPr lang="sl-SI" sz="1800" dirty="0"/>
          </a:p>
          <a:p>
            <a:pPr lvl="1"/>
            <a:r>
              <a:rPr lang="sl-SI" sz="1800" dirty="0"/>
              <a:t>Mejniki:</a:t>
            </a:r>
          </a:p>
          <a:p>
            <a:pPr lvl="2"/>
            <a:r>
              <a:rPr lang="sl-SI" sz="1600" dirty="0"/>
              <a:t>Vsaka predaja izdelka mora biti mejnik</a:t>
            </a:r>
          </a:p>
          <a:p>
            <a:pPr lvl="2"/>
            <a:r>
              <a:rPr lang="sl-SI" sz="1600" dirty="0"/>
              <a:t>Mejnik je točka, ko je dosežen nek pomemben rezultat projekta</a:t>
            </a:r>
          </a:p>
          <a:p>
            <a:pPr lvl="2"/>
            <a:r>
              <a:rPr lang="sl-SI" sz="1600" dirty="0"/>
              <a:t>Če je le možno se za mejnike določijo vsaj grobi prevzemni kriteriji</a:t>
            </a:r>
          </a:p>
          <a:p>
            <a:pPr lvl="1"/>
            <a:r>
              <a:rPr lang="sl-SI" sz="1800" dirty="0"/>
              <a:t>Datumi:</a:t>
            </a:r>
          </a:p>
          <a:p>
            <a:pPr lvl="2"/>
            <a:r>
              <a:rPr lang="sl-SI" sz="1600" dirty="0"/>
              <a:t>(Predviden) začetek projekta</a:t>
            </a:r>
          </a:p>
          <a:p>
            <a:pPr lvl="2"/>
            <a:r>
              <a:rPr lang="sl-SI" sz="1600" dirty="0"/>
              <a:t>(Predviden) zaključek projekta</a:t>
            </a:r>
          </a:p>
          <a:p>
            <a:pPr lvl="2"/>
            <a:endParaRPr lang="sl-SI" sz="1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151" y="2229465"/>
            <a:ext cx="8333117" cy="17254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593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Izdelki</a:t>
            </a:r>
            <a:r>
              <a:rPr lang="en-GB" dirty="0"/>
              <a:t> </a:t>
            </a:r>
            <a:r>
              <a:rPr lang="en-GB" dirty="0" err="1"/>
              <a:t>projekta</a:t>
            </a:r>
            <a:r>
              <a:rPr lang="sl-SI" dirty="0"/>
              <a:t>:</a:t>
            </a:r>
          </a:p>
          <a:p>
            <a:r>
              <a:rPr lang="sl-SI" dirty="0"/>
              <a:t>Projektni izdelki:</a:t>
            </a:r>
          </a:p>
          <a:p>
            <a:pPr lvl="1"/>
            <a:r>
              <a:rPr lang="sl-SI" dirty="0"/>
              <a:t>VDP</a:t>
            </a:r>
          </a:p>
          <a:p>
            <a:pPr lvl="1"/>
            <a:r>
              <a:rPr lang="sl-SI" dirty="0"/>
              <a:t>Plan upravljanja s tveganji</a:t>
            </a:r>
          </a:p>
          <a:p>
            <a:pPr lvl="1"/>
            <a:r>
              <a:rPr lang="sl-SI" dirty="0"/>
              <a:t>Poročilo o stanju projekta (statusno poročilo)</a:t>
            </a:r>
          </a:p>
          <a:p>
            <a:pPr lvl="1"/>
            <a:r>
              <a:rPr lang="sl-SI" dirty="0"/>
              <a:t>Prevzemni zapisniki</a:t>
            </a:r>
          </a:p>
          <a:p>
            <a:pPr lvl="1"/>
            <a:r>
              <a:rPr lang="sl-SI" dirty="0"/>
              <a:t>Zaključno poročilo projekta</a:t>
            </a:r>
          </a:p>
          <a:p>
            <a:pPr lvl="1"/>
            <a:endParaRPr lang="sl-SI" dirty="0"/>
          </a:p>
          <a:p>
            <a:pPr lvl="1"/>
            <a:endParaRPr lang="sl-SI" dirty="0"/>
          </a:p>
          <a:p>
            <a:pPr lvl="1"/>
            <a:endParaRPr lang="sl-SI" dirty="0"/>
          </a:p>
          <a:p>
            <a:pPr lvl="1"/>
            <a:endParaRPr lang="sl-SI" dirty="0"/>
          </a:p>
          <a:p>
            <a:pPr lvl="1"/>
            <a:endParaRPr lang="sl-SI" dirty="0"/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40670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Opredelitev izdelkov, rezultatov in učinkov, ki jih projekt ne bo dal</a:t>
            </a:r>
            <a:r>
              <a:rPr lang="sl-SI" dirty="0"/>
              <a:t>, s čemer se zaščitite pred:</a:t>
            </a:r>
          </a:p>
          <a:p>
            <a:pPr lvl="1"/>
            <a:r>
              <a:rPr lang="sl-SI" dirty="0"/>
              <a:t>Nesporazumi</a:t>
            </a:r>
          </a:p>
          <a:p>
            <a:pPr lvl="1"/>
            <a:r>
              <a:rPr lang="sl-SI" dirty="0"/>
              <a:t>Napačnimi interpretacijami ciljev in/ali izdelkov</a:t>
            </a:r>
          </a:p>
          <a:p>
            <a:pPr lvl="1"/>
            <a:r>
              <a:rPr lang="sl-SI" dirty="0"/>
              <a:t>Tistimi, ki so si zamišljali drugačen projekt</a:t>
            </a:r>
          </a:p>
          <a:p>
            <a:r>
              <a:rPr lang="sl-SI" dirty="0"/>
              <a:t>Predpostavke, omejitve in predpogoji:</a:t>
            </a:r>
          </a:p>
          <a:p>
            <a:pPr lvl="1"/>
            <a:r>
              <a:rPr lang="sl-SI" b="1" dirty="0"/>
              <a:t>Predpostavke</a:t>
            </a:r>
            <a:r>
              <a:rPr lang="sl-SI" dirty="0"/>
              <a:t>: napišete ključne predpostavke, na podlagi katerih ste naredili časovni plan ali druge planske podatke</a:t>
            </a:r>
          </a:p>
          <a:p>
            <a:pPr lvl="1"/>
            <a:r>
              <a:rPr lang="sl-SI" b="1" dirty="0"/>
              <a:t>Omejitve</a:t>
            </a:r>
            <a:r>
              <a:rPr lang="sl-SI" dirty="0"/>
              <a:t>: kaj so omejitve, da nek mejnik ne more biti prej kot dan X, na primer</a:t>
            </a:r>
          </a:p>
          <a:p>
            <a:pPr lvl="1"/>
            <a:r>
              <a:rPr lang="sl-SI" b="1" dirty="0"/>
              <a:t>Predpogoji</a:t>
            </a:r>
            <a:r>
              <a:rPr lang="sl-SI" dirty="0"/>
              <a:t>: kaj je predpogoj ,da se projekt začne, na primer: dobava neka naprave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69221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95275" y="1489075"/>
            <a:ext cx="8524875" cy="4943256"/>
          </a:xfrm>
        </p:spPr>
        <p:txBody>
          <a:bodyPr/>
          <a:lstStyle/>
          <a:p>
            <a:r>
              <a:rPr lang="sl-SI" dirty="0"/>
              <a:t>Organizacijska struktura projekta:</a:t>
            </a:r>
          </a:p>
          <a:p>
            <a:pPr lvl="1"/>
            <a:r>
              <a:rPr lang="sl-SI" dirty="0"/>
              <a:t>Predstavniki izvajalca</a:t>
            </a:r>
          </a:p>
          <a:p>
            <a:pPr lvl="1"/>
            <a:r>
              <a:rPr lang="sl-SI" dirty="0"/>
              <a:t>Predstavniki naročnika</a:t>
            </a:r>
          </a:p>
          <a:p>
            <a:pPr lvl="1"/>
            <a:r>
              <a:rPr lang="sl-SI" dirty="0"/>
              <a:t>Kontaktni osebi: na strani izvajalca, na strani naročnika</a:t>
            </a:r>
          </a:p>
          <a:p>
            <a:pPr lvl="1"/>
            <a:r>
              <a:rPr lang="sl-SI" dirty="0"/>
              <a:t>Projektni svet</a:t>
            </a:r>
          </a:p>
          <a:p>
            <a:r>
              <a:rPr lang="pl-PL" dirty="0"/>
              <a:t>Koordinacija z ostalimi projekti</a:t>
            </a:r>
          </a:p>
          <a:p>
            <a:pPr lvl="1"/>
            <a:r>
              <a:rPr lang="pl-PL" dirty="0"/>
              <a:t>Stične točke</a:t>
            </a:r>
          </a:p>
          <a:p>
            <a:pPr lvl="1"/>
            <a:r>
              <a:rPr lang="pl-PL" dirty="0"/>
              <a:t>Odvisnosti</a:t>
            </a:r>
          </a:p>
          <a:p>
            <a:pPr lvl="1"/>
            <a:r>
              <a:rPr lang="pl-PL" dirty="0"/>
              <a:t>Način komunikacije, kontaktne osebe</a:t>
            </a:r>
          </a:p>
          <a:p>
            <a:r>
              <a:rPr lang="pl-PL" dirty="0"/>
              <a:t>Koordinacija z IT procesi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41246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Tveganja na projektu:</a:t>
            </a:r>
          </a:p>
          <a:p>
            <a:pPr lvl="1"/>
            <a:r>
              <a:rPr lang="sl-SI" dirty="0"/>
              <a:t>definirati verjetnost, da se bo tveganje zgodilo: VELIKA, SREDNJA, MAJHNA</a:t>
            </a:r>
          </a:p>
          <a:p>
            <a:pPr lvl="1"/>
            <a:r>
              <a:rPr lang="sl-SI" dirty="0"/>
              <a:t>definirati posledice na vire projekta (finančne, časovne, ljudje): VELIKE, SREDNJE, MAJHNE</a:t>
            </a:r>
          </a:p>
          <a:p>
            <a:pPr marL="0" indent="0">
              <a:buNone/>
            </a:pPr>
            <a:endParaRPr lang="sl-SI" dirty="0"/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457537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0.17.1.1417"/>
  <p:tag name="SLIDO_PRESENTATION_ID" val="00000000-0000-0000-0000-000000000000"/>
  <p:tag name="SLIDO_EVENT_UUID" val="88cd95d7-9ae0-4ef7-b666-cc22293cf82c"/>
  <p:tag name="SLIDO_EVENT_SECTION_UUID" val="550db482-bdcc-478c-ba93-0f12e6c93b05"/>
</p:tagLst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8A058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5914F"/>
        </a:accent6>
        <a:hlink>
          <a:srgbClr val="C40505"/>
        </a:hlink>
        <a:folHlink>
          <a:srgbClr val="91919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A7628C31FB2804E94DA61DF87876CFA" ma:contentTypeVersion="0" ma:contentTypeDescription="Ustvari nov dokument." ma:contentTypeScope="" ma:versionID="42ad8527df8e8041970a27a716be22b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90babc1665582c45a3b0f5cbabd65d4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D61012-17B8-466A-9B83-65E892150B14}">
  <ds:schemaRefs>
    <ds:schemaRef ds:uri="http://www.w3.org/XML/1998/namespace"/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DA8628C-E01E-4C9A-AD20-26D0BCC756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2DCE379-8C5A-4CD9-B31F-70997EF8B33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299</Words>
  <Application>Microsoft Office PowerPoint</Application>
  <PresentationFormat>Diaprojekcija na zaslonu (4:3)</PresentationFormat>
  <Paragraphs>55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Courier New</vt:lpstr>
      <vt:lpstr>Wingdings</vt:lpstr>
      <vt:lpstr>Standarddesign</vt:lpstr>
      <vt:lpstr>Primerna struktura za VDP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Rupnik, Rok</dc:creator>
  <dc:description>PresentationLoad.com</dc:description>
  <cp:lastModifiedBy>Rok Rupnik</cp:lastModifiedBy>
  <cp:revision>827</cp:revision>
  <dcterms:created xsi:type="dcterms:W3CDTF">2007-11-27T23:54:21Z</dcterms:created>
  <dcterms:modified xsi:type="dcterms:W3CDTF">2025-04-15T20:07:49Z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0x010100FA7628C31FB2804E94DA61DF87876CFA</vt:lpwstr>
  </property>
  <property fmtid="{D5CDD505-2E9C-101B-9397-08002B2CF9AE}" pid="3" name="IsMyDocuments">
    <vt:bool>true</vt:bool>
  </property>
  <property fmtid="{D5CDD505-2E9C-101B-9397-08002B2CF9AE}" pid="4" name="SlidoAppVersion">
    <vt:lpwstr>0.17.1.1417</vt:lpwstr>
  </property>
</Properties>
</file>