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63874" autoAdjust="0"/>
  </p:normalViewPr>
  <p:slideViewPr>
    <p:cSldViewPr snapToGrid="0">
      <p:cViewPr varScale="1">
        <p:scale>
          <a:sx n="40" d="100"/>
          <a:sy n="40" d="100"/>
        </p:scale>
        <p:origin x="1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3FF06-197C-4C0B-B7D2-564C2F9043B2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0632B-2A60-4B9C-A470-E3A7835B47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911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ALFA </a:t>
            </a:r>
            <a:r>
              <a:rPr lang="sl-SI" smtClean="0"/>
              <a:t>– best </a:t>
            </a:r>
            <a:r>
              <a:rPr lang="sl-SI" dirty="0" smtClean="0"/>
              <a:t>alternative for MAX player</a:t>
            </a:r>
          </a:p>
          <a:p>
            <a:r>
              <a:rPr lang="sl-SI" dirty="0" smtClean="0"/>
              <a:t>BETA</a:t>
            </a:r>
            <a:r>
              <a:rPr lang="sl-SI" baseline="0" dirty="0" smtClean="0"/>
              <a:t> – best alternative for MIN player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0632B-2A60-4B9C-A470-E3A7835B47B1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6336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8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856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050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548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83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73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405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220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894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675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46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11B1D-C45A-4AF1-93C1-2A9DEF132C33}" type="datetimeFigureOut">
              <a:rPr lang="sl-SI" smtClean="0"/>
              <a:t>2. 11. 2023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D4CBD-D76E-4680-9330-795B77F3D4B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03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70C0"/>
                </a:solidFill>
              </a:rPr>
              <a:t>Minimax</a:t>
            </a:r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378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480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max(8,?)</a:t>
            </a:r>
          </a:p>
          <a:p>
            <a:r>
              <a:rPr lang="sl-SI" sz="2000" dirty="0" smtClean="0"/>
              <a:t>V &gt;= 8</a:t>
            </a:r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9591369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min(2,9)</a:t>
            </a:r>
          </a:p>
          <a:p>
            <a:r>
              <a:rPr lang="sl-SI" sz="2000" dirty="0" smtClean="0"/>
              <a:t>V = </a:t>
            </a:r>
            <a:r>
              <a:rPr lang="sl-SI" sz="2000" dirty="0"/>
              <a:t>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384892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max(9,-</a:t>
            </a:r>
            <a:r>
              <a:rPr lang="sl-SI" sz="2000" dirty="0"/>
              <a:t>1</a:t>
            </a:r>
            <a:r>
              <a:rPr lang="sl-SI" sz="2000" dirty="0" smtClean="0"/>
              <a:t>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423836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5175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V = max(8,2)</a:t>
            </a:r>
          </a:p>
          <a:p>
            <a:r>
              <a:rPr lang="sl-SI" sz="2000" b="1" dirty="0" smtClean="0"/>
              <a:t>V = 8</a:t>
            </a:r>
            <a:endParaRPr lang="sl-SI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9591369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min(2,9)</a:t>
            </a:r>
          </a:p>
          <a:p>
            <a:r>
              <a:rPr lang="sl-SI" sz="2000" dirty="0" smtClean="0"/>
              <a:t>V = </a:t>
            </a:r>
            <a:r>
              <a:rPr lang="sl-SI" sz="2000" dirty="0"/>
              <a:t>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384892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max(9,-</a:t>
            </a:r>
            <a:r>
              <a:rPr lang="sl-SI" sz="2000" dirty="0"/>
              <a:t>1</a:t>
            </a:r>
            <a:r>
              <a:rPr lang="sl-SI" sz="2000" dirty="0" smtClean="0"/>
              <a:t>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97502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5175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V = max(8,2)</a:t>
            </a:r>
          </a:p>
          <a:p>
            <a:r>
              <a:rPr lang="sl-SI" sz="2000" b="1" dirty="0" smtClean="0"/>
              <a:t>V = 8</a:t>
            </a:r>
            <a:endParaRPr lang="sl-SI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9591369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min(2,9)</a:t>
            </a:r>
          </a:p>
          <a:p>
            <a:r>
              <a:rPr lang="sl-SI" sz="2000" dirty="0" smtClean="0"/>
              <a:t>V = </a:t>
            </a:r>
            <a:r>
              <a:rPr lang="sl-SI" sz="2000" dirty="0"/>
              <a:t>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384892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max(9,-</a:t>
            </a:r>
            <a:r>
              <a:rPr lang="sl-SI" sz="2000" dirty="0"/>
              <a:t>1</a:t>
            </a:r>
            <a:r>
              <a:rPr lang="sl-SI" sz="2000" dirty="0" smtClean="0"/>
              <a:t>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73769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70C0"/>
                </a:solidFill>
              </a:rPr>
              <a:t>Minimax with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sl-SI" dirty="0" smtClean="0">
                <a:solidFill>
                  <a:srgbClr val="0070C0"/>
                </a:solidFill>
              </a:rPr>
              <a:t>-</a:t>
            </a:r>
            <a:r>
              <a:rPr lang="el-GR" dirty="0" smtClean="0">
                <a:solidFill>
                  <a:srgbClr val="0070C0"/>
                </a:solidFill>
              </a:rPr>
              <a:t>β</a:t>
            </a:r>
            <a:r>
              <a:rPr lang="sl-SI" dirty="0" smtClean="0">
                <a:solidFill>
                  <a:srgbClr val="0070C0"/>
                </a:solidFill>
              </a:rPr>
              <a:t> prunning</a:t>
            </a:r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617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92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9486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92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34296" y="5112773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V‘&gt;V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2025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92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4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34296" y="5112773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V‘&gt;V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6795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92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4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34295" y="4965289"/>
            <a:ext cx="2074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</a:t>
            </a:r>
            <a:r>
              <a:rPr lang="el-GR" dirty="0"/>
              <a:t> β</a:t>
            </a:r>
            <a:r>
              <a:rPr lang="sl-SI" dirty="0" smtClean="0"/>
              <a:t> ?</a:t>
            </a:r>
          </a:p>
          <a:p>
            <a:r>
              <a:rPr lang="sl-SI" dirty="0" smtClean="0"/>
              <a:t>If yes, MIN prefers </a:t>
            </a:r>
            <a:r>
              <a:rPr lang="el-GR" dirty="0" smtClean="0"/>
              <a:t>β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62566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92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4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4967" y="5132438"/>
            <a:ext cx="326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Have we found new value for α?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154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4</a:t>
            </a:r>
          </a:p>
          <a:p>
            <a:r>
              <a:rPr lang="sl-SI" sz="2000" dirty="0" smtClean="0">
                <a:solidFill>
                  <a:srgbClr val="FF0000"/>
                </a:solidFill>
              </a:rPr>
              <a:t>α = 4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4967" y="5132438"/>
            <a:ext cx="326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Have we found new value for α?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875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2320414" y="1833716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  <p:sp>
        <p:nvSpPr>
          <p:cNvPr id="89" name="TextBox 88"/>
          <p:cNvSpPr txBox="1"/>
          <p:nvPr/>
        </p:nvSpPr>
        <p:spPr>
          <a:xfrm>
            <a:off x="1066801" y="3765755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7244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4</a:t>
            </a:r>
          </a:p>
          <a:p>
            <a:r>
              <a:rPr lang="sl-SI" sz="2000" dirty="0" smtClean="0"/>
              <a:t>α = 4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222089" y="5122605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V‘&gt;V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619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8</a:t>
            </a:r>
          </a:p>
          <a:p>
            <a:r>
              <a:rPr lang="sl-SI" sz="2000" dirty="0" smtClean="0"/>
              <a:t>α = 4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222089" y="5122605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V‘&gt;V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06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4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2182760" y="4758811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</a:t>
            </a:r>
            <a:r>
              <a:rPr lang="el-GR" dirty="0"/>
              <a:t> β</a:t>
            </a:r>
            <a:r>
              <a:rPr lang="sl-SI" dirty="0" smtClean="0"/>
              <a:t> ?</a:t>
            </a:r>
          </a:p>
          <a:p>
            <a:r>
              <a:rPr lang="sl-SI" dirty="0" smtClean="0"/>
              <a:t>If yes, MIN prefers </a:t>
            </a:r>
            <a:r>
              <a:rPr lang="el-GR" dirty="0" smtClean="0"/>
              <a:t>β</a:t>
            </a:r>
            <a:endParaRPr lang="sl-SI" dirty="0" smtClean="0"/>
          </a:p>
          <a:p>
            <a:r>
              <a:rPr lang="sl-SI" dirty="0" smtClean="0"/>
              <a:t>Have we found new value for</a:t>
            </a:r>
            <a:r>
              <a:rPr lang="sl-SI" dirty="0"/>
              <a:t> </a:t>
            </a:r>
            <a:r>
              <a:rPr lang="sl-SI" dirty="0" smtClean="0"/>
              <a:t>α? </a:t>
            </a:r>
          </a:p>
        </p:txBody>
      </p:sp>
    </p:spTree>
    <p:extLst>
      <p:ext uri="{BB962C8B-B14F-4D97-AF65-F5344CB8AC3E}">
        <p14:creationId xmlns:p14="http://schemas.microsoft.com/office/powerpoint/2010/main" val="390310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>
                <a:solidFill>
                  <a:srgbClr val="FF0000"/>
                </a:solidFill>
              </a:rPr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2182760" y="4758811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</a:t>
            </a:r>
            <a:r>
              <a:rPr lang="el-GR" dirty="0"/>
              <a:t> β</a:t>
            </a:r>
            <a:r>
              <a:rPr lang="sl-SI" dirty="0" smtClean="0"/>
              <a:t> ?</a:t>
            </a:r>
          </a:p>
          <a:p>
            <a:r>
              <a:rPr lang="sl-SI" dirty="0" smtClean="0"/>
              <a:t>If yes, MIN prefers </a:t>
            </a:r>
            <a:r>
              <a:rPr lang="el-GR" dirty="0" smtClean="0"/>
              <a:t>β</a:t>
            </a:r>
            <a:endParaRPr lang="sl-SI" dirty="0" smtClean="0"/>
          </a:p>
          <a:p>
            <a:r>
              <a:rPr lang="sl-SI" dirty="0" smtClean="0"/>
              <a:t>Have we found new value for</a:t>
            </a:r>
            <a:r>
              <a:rPr lang="sl-SI" dirty="0"/>
              <a:t> </a:t>
            </a:r>
            <a:r>
              <a:rPr lang="sl-SI" dirty="0" smtClean="0"/>
              <a:t>α? </a:t>
            </a:r>
          </a:p>
        </p:txBody>
      </p:sp>
    </p:spTree>
    <p:extLst>
      <p:ext uri="{BB962C8B-B14F-4D97-AF65-F5344CB8AC3E}">
        <p14:creationId xmlns:p14="http://schemas.microsoft.com/office/powerpoint/2010/main" val="216932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333405" y="2841523"/>
            <a:ext cx="1399963" cy="1281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06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333405" y="2841523"/>
            <a:ext cx="1399963" cy="1281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932901" y="1966449"/>
            <a:ext cx="23947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Can we prune based on</a:t>
            </a:r>
          </a:p>
          <a:p>
            <a:r>
              <a:rPr lang="sl-SI" dirty="0"/>
              <a:t>t</a:t>
            </a:r>
            <a:r>
              <a:rPr lang="sl-SI" dirty="0" smtClean="0"/>
              <a:t>he value of α? </a:t>
            </a:r>
          </a:p>
          <a:p>
            <a:r>
              <a:rPr lang="sl-SI" dirty="0" smtClean="0"/>
              <a:t>Meaning: V &lt;= α </a:t>
            </a:r>
          </a:p>
          <a:p>
            <a:r>
              <a:rPr lang="sl-SI" dirty="0" smtClean="0"/>
              <a:t>Answer: NO</a:t>
            </a:r>
          </a:p>
        </p:txBody>
      </p:sp>
    </p:spTree>
    <p:extLst>
      <p:ext uri="{BB962C8B-B14F-4D97-AF65-F5344CB8AC3E}">
        <p14:creationId xmlns:p14="http://schemas.microsoft.com/office/powerpoint/2010/main" val="151698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>
                <a:solidFill>
                  <a:srgbClr val="FF0000"/>
                </a:solidFill>
              </a:rPr>
              <a:t>β</a:t>
            </a:r>
            <a:r>
              <a:rPr lang="sl-SI" sz="2000" dirty="0" smtClean="0">
                <a:solidFill>
                  <a:srgbClr val="FF0000"/>
                </a:solidFill>
              </a:rPr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333405" y="2841523"/>
            <a:ext cx="1399963" cy="1281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69572" y="3028332"/>
            <a:ext cx="2918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The value we have just found</a:t>
            </a:r>
            <a:br>
              <a:rPr lang="sl-SI" dirty="0" smtClean="0"/>
            </a:br>
            <a:r>
              <a:rPr lang="sl-SI" dirty="0" smtClean="0"/>
              <a:t>is a new value for </a:t>
            </a:r>
            <a:r>
              <a:rPr lang="el-GR" dirty="0"/>
              <a:t>β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75063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4050888" y="3234809"/>
            <a:ext cx="19642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We pass down the </a:t>
            </a:r>
            <a:br>
              <a:rPr lang="sl-SI" dirty="0" smtClean="0"/>
            </a:br>
            <a:r>
              <a:rPr lang="sl-SI" dirty="0" smtClean="0"/>
              <a:t>value for </a:t>
            </a:r>
            <a:r>
              <a:rPr lang="sl-SI" dirty="0"/>
              <a:t>α </a:t>
            </a:r>
            <a:r>
              <a:rPr lang="sl-SI" dirty="0" smtClean="0"/>
              <a:t>and </a:t>
            </a:r>
            <a:r>
              <a:rPr lang="el-GR" dirty="0" smtClean="0"/>
              <a:t>β</a:t>
            </a:r>
            <a:r>
              <a:rPr lang="sl-SI" dirty="0" smtClean="0"/>
              <a:t>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3349018" y="3188610"/>
            <a:ext cx="1016505" cy="970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16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3018500" y="4955454"/>
            <a:ext cx="16782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We pass up the </a:t>
            </a:r>
            <a:br>
              <a:rPr lang="sl-SI" dirty="0" smtClean="0"/>
            </a:br>
            <a:r>
              <a:rPr lang="sl-SI" dirty="0" smtClean="0"/>
              <a:t>value of 9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873910" y="4925962"/>
            <a:ext cx="560438" cy="727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3008667" y="4768641"/>
            <a:ext cx="40568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is V‘&gt;</a:t>
            </a:r>
            <a:r>
              <a:rPr lang="el-GR" dirty="0" smtClean="0"/>
              <a:t> β</a:t>
            </a:r>
            <a:r>
              <a:rPr lang="sl-SI" dirty="0" smtClean="0"/>
              <a:t> ?</a:t>
            </a:r>
          </a:p>
          <a:p>
            <a:r>
              <a:rPr lang="sl-SI" dirty="0" smtClean="0"/>
              <a:t>If yes, MIN prefers </a:t>
            </a:r>
            <a:r>
              <a:rPr lang="el-GR" dirty="0" smtClean="0"/>
              <a:t>β</a:t>
            </a:r>
            <a:endParaRPr lang="sl-SI" dirty="0" smtClean="0"/>
          </a:p>
          <a:p>
            <a:r>
              <a:rPr lang="sl-SI" dirty="0" smtClean="0"/>
              <a:t>So MIN will not direct search to this node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873910" y="4925962"/>
            <a:ext cx="560438" cy="727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46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2054943" y="1784555"/>
            <a:ext cx="1443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min(8,?)</a:t>
            </a:r>
          </a:p>
          <a:p>
            <a:r>
              <a:rPr lang="sl-SI" sz="2000" dirty="0" smtClean="0"/>
              <a:t>V &lt;= 8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6582698" y="363794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61638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3500279" y="3156150"/>
            <a:ext cx="43419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The V is at least 9!</a:t>
            </a:r>
            <a:br>
              <a:rPr lang="sl-SI" dirty="0" smtClean="0"/>
            </a:br>
            <a:r>
              <a:rPr lang="sl-SI" dirty="0" smtClean="0"/>
              <a:t>MIN will prefere other direction.</a:t>
            </a:r>
            <a:br>
              <a:rPr lang="sl-SI" dirty="0" smtClean="0"/>
            </a:br>
            <a:r>
              <a:rPr lang="sl-SI" dirty="0" smtClean="0"/>
              <a:t>So here we can prune the second child node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873910" y="4925962"/>
            <a:ext cx="560438" cy="727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9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H="1" flipV="1">
            <a:off x="3814916" y="3136490"/>
            <a:ext cx="943897" cy="865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159040" y="2871015"/>
            <a:ext cx="1742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value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to parent node.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646898" y="1086460"/>
            <a:ext cx="2689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This V doesn‘t get updated</a:t>
            </a:r>
          </a:p>
          <a:p>
            <a:r>
              <a:rPr lang="sl-SI" dirty="0"/>
              <a:t>a</a:t>
            </a:r>
            <a:r>
              <a:rPr lang="sl-SI" dirty="0" smtClean="0"/>
              <a:t>s min(8,9) = 8</a:t>
            </a:r>
          </a:p>
        </p:txBody>
      </p:sp>
    </p:spTree>
    <p:extLst>
      <p:ext uri="{BB962C8B-B14F-4D97-AF65-F5344CB8AC3E}">
        <p14:creationId xmlns:p14="http://schemas.microsoft.com/office/powerpoint/2010/main" val="292309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392130" y="1170039"/>
            <a:ext cx="2153264" cy="76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156150" y="816073"/>
            <a:ext cx="1742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value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to parent node.</a:t>
            </a:r>
          </a:p>
        </p:txBody>
      </p:sp>
    </p:spTree>
    <p:extLst>
      <p:ext uri="{BB962C8B-B14F-4D97-AF65-F5344CB8AC3E}">
        <p14:creationId xmlns:p14="http://schemas.microsoft.com/office/powerpoint/2010/main" val="104308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392130" y="1170039"/>
            <a:ext cx="2153264" cy="76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156150" y="816073"/>
            <a:ext cx="1742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value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to parent node.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988704" y="417867"/>
            <a:ext cx="2251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is V‘&gt;</a:t>
            </a:r>
            <a:r>
              <a:rPr lang="el-GR" dirty="0" smtClean="0"/>
              <a:t> β</a:t>
            </a:r>
            <a:r>
              <a:rPr lang="sl-SI" dirty="0" smtClean="0"/>
              <a:t> ?</a:t>
            </a:r>
            <a:endParaRPr lang="sl-SI" dirty="0"/>
          </a:p>
          <a:p>
            <a:r>
              <a:rPr lang="sl-SI" dirty="0" smtClean="0"/>
              <a:t>No. We cannot prune.</a:t>
            </a:r>
          </a:p>
        </p:txBody>
      </p:sp>
    </p:spTree>
    <p:extLst>
      <p:ext uri="{BB962C8B-B14F-4D97-AF65-F5344CB8AC3E}">
        <p14:creationId xmlns:p14="http://schemas.microsoft.com/office/powerpoint/2010/main" val="232228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>
                <a:solidFill>
                  <a:srgbClr val="FF0000"/>
                </a:solidFill>
              </a:rPr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3392130" y="1170039"/>
            <a:ext cx="2153264" cy="76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156150" y="816073"/>
            <a:ext cx="1742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value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to parent node.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988704" y="417867"/>
            <a:ext cx="1450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We update </a:t>
            </a:r>
            <a:r>
              <a:rPr lang="sl-SI" dirty="0"/>
              <a:t>α</a:t>
            </a:r>
            <a:r>
              <a:rPr lang="sl-SI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069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6184490" y="1445342"/>
            <a:ext cx="2300749" cy="786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924794" y="1366679"/>
            <a:ext cx="2182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Pass the values down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49605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7541342" y="2989007"/>
            <a:ext cx="1140542" cy="1061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194317" y="3087324"/>
            <a:ext cx="2182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Pass the values down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63687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430290" y="5515892"/>
            <a:ext cx="180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Pass the value up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cxnSp>
        <p:nvCxnSpPr>
          <p:cNvPr id="79" name="Straight Arrow Connector 78"/>
          <p:cNvCxnSpPr/>
          <p:nvPr/>
        </p:nvCxnSpPr>
        <p:spPr>
          <a:xfrm flipV="1">
            <a:off x="6862917" y="4935794"/>
            <a:ext cx="540773" cy="76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37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1" name="TextBox 70"/>
          <p:cNvSpPr txBox="1"/>
          <p:nvPr/>
        </p:nvSpPr>
        <p:spPr>
          <a:xfrm>
            <a:off x="6823585" y="4817805"/>
            <a:ext cx="32111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s V‘&gt;</a:t>
            </a:r>
            <a:r>
              <a:rPr lang="el-GR" dirty="0"/>
              <a:t> β</a:t>
            </a:r>
            <a:r>
              <a:rPr lang="sl-SI" dirty="0" smtClean="0"/>
              <a:t> ?</a:t>
            </a:r>
          </a:p>
          <a:p>
            <a:r>
              <a:rPr lang="sl-SI" dirty="0" smtClean="0"/>
              <a:t>If yes, MIN prefers </a:t>
            </a:r>
            <a:r>
              <a:rPr lang="el-GR" dirty="0" smtClean="0"/>
              <a:t>β</a:t>
            </a:r>
            <a:endParaRPr lang="sl-SI" dirty="0" smtClean="0"/>
          </a:p>
          <a:p>
            <a:r>
              <a:rPr lang="sl-SI" dirty="0" smtClean="0"/>
              <a:t>Have we found new value for</a:t>
            </a:r>
            <a:r>
              <a:rPr lang="sl-SI" dirty="0"/>
              <a:t> </a:t>
            </a:r>
            <a:r>
              <a:rPr lang="sl-SI" dirty="0" smtClean="0"/>
              <a:t>α?</a:t>
            </a:r>
          </a:p>
          <a:p>
            <a:r>
              <a:rPr lang="sl-SI" dirty="0" smtClean="0"/>
              <a:t>No. 2&lt;8. </a:t>
            </a:r>
          </a:p>
        </p:txBody>
      </p:sp>
    </p:spTree>
    <p:extLst>
      <p:ext uri="{BB962C8B-B14F-4D97-AF65-F5344CB8AC3E}">
        <p14:creationId xmlns:p14="http://schemas.microsoft.com/office/powerpoint/2010/main" val="338248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1" name="TextBox 70"/>
          <p:cNvSpPr txBox="1"/>
          <p:nvPr/>
        </p:nvSpPr>
        <p:spPr>
          <a:xfrm>
            <a:off x="7502010" y="5152102"/>
            <a:ext cx="2809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We look at the second node</a:t>
            </a:r>
          </a:p>
          <a:p>
            <a:r>
              <a:rPr lang="sl-SI" dirty="0" smtClean="0"/>
              <a:t>as V could be higher</a:t>
            </a:r>
          </a:p>
        </p:txBody>
      </p:sp>
    </p:spTree>
    <p:extLst>
      <p:ext uri="{BB962C8B-B14F-4D97-AF65-F5344CB8AC3E}">
        <p14:creationId xmlns:p14="http://schemas.microsoft.com/office/powerpoint/2010/main" val="180508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43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min(8,?)</a:t>
            </a:r>
          </a:p>
          <a:p>
            <a:r>
              <a:rPr lang="sl-SI" sz="2000" dirty="0" smtClean="0"/>
              <a:t>V &lt;=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93429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6597438" y="3047995"/>
            <a:ext cx="1620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vale</a:t>
            </a:r>
          </a:p>
          <a:p>
            <a:r>
              <a:rPr lang="sl-SI" dirty="0" smtClean="0"/>
              <a:t>to parent node</a:t>
            </a:r>
          </a:p>
        </p:txBody>
      </p:sp>
      <p:cxnSp>
        <p:nvCxnSpPr>
          <p:cNvPr id="79" name="Straight Arrow Connector 78"/>
          <p:cNvCxnSpPr/>
          <p:nvPr/>
        </p:nvCxnSpPr>
        <p:spPr>
          <a:xfrm flipV="1">
            <a:off x="7561007" y="2949677"/>
            <a:ext cx="1140541" cy="1120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27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>
                <a:solidFill>
                  <a:srgbClr val="FF0000"/>
                </a:solidFill>
              </a:rPr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6597438" y="3047995"/>
            <a:ext cx="1620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vale</a:t>
            </a:r>
          </a:p>
          <a:p>
            <a:r>
              <a:rPr lang="sl-SI" dirty="0" smtClean="0"/>
              <a:t>to parent node</a:t>
            </a:r>
          </a:p>
        </p:txBody>
      </p:sp>
      <p:cxnSp>
        <p:nvCxnSpPr>
          <p:cNvPr id="79" name="Straight Arrow Connector 78"/>
          <p:cNvCxnSpPr/>
          <p:nvPr/>
        </p:nvCxnSpPr>
        <p:spPr>
          <a:xfrm flipV="1">
            <a:off x="7561007" y="2949677"/>
            <a:ext cx="1140541" cy="1120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79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1" name="TextBox 70"/>
          <p:cNvSpPr txBox="1"/>
          <p:nvPr/>
        </p:nvSpPr>
        <p:spPr>
          <a:xfrm>
            <a:off x="6302471" y="2192589"/>
            <a:ext cx="37737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	</a:t>
            </a:r>
            <a:r>
              <a:rPr lang="sl-SI" dirty="0" smtClean="0">
                <a:solidFill>
                  <a:srgbClr val="FF0000"/>
                </a:solidFill>
              </a:rPr>
              <a:t>Is α &gt; V?</a:t>
            </a:r>
          </a:p>
          <a:p>
            <a:r>
              <a:rPr lang="sl-SI" dirty="0" smtClean="0"/>
              <a:t>If YES, we can prune.</a:t>
            </a:r>
          </a:p>
          <a:p>
            <a:r>
              <a:rPr lang="sl-SI" dirty="0" smtClean="0"/>
              <a:t>Why? The value of MIN will be</a:t>
            </a:r>
          </a:p>
          <a:p>
            <a:r>
              <a:rPr lang="sl-SI" dirty="0" smtClean="0"/>
              <a:t>at most 2. It cannot get bigger. </a:t>
            </a:r>
            <a:endParaRPr lang="sl-SI" dirty="0"/>
          </a:p>
          <a:p>
            <a:r>
              <a:rPr lang="sl-SI" dirty="0" smtClean="0"/>
              <a:t>The current best value for MAX is</a:t>
            </a:r>
          </a:p>
          <a:p>
            <a:r>
              <a:rPr lang="sl-SI" dirty="0"/>
              <a:t>s</a:t>
            </a:r>
            <a:r>
              <a:rPr lang="sl-SI" dirty="0" smtClean="0"/>
              <a:t>tored in α. So MAX will never choose </a:t>
            </a:r>
          </a:p>
          <a:p>
            <a:r>
              <a:rPr lang="sl-SI" dirty="0" smtClean="0"/>
              <a:t>this path.</a:t>
            </a:r>
          </a:p>
        </p:txBody>
      </p:sp>
    </p:spTree>
    <p:extLst>
      <p:ext uri="{BB962C8B-B14F-4D97-AF65-F5344CB8AC3E}">
        <p14:creationId xmlns:p14="http://schemas.microsoft.com/office/powerpoint/2010/main" val="73992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3" name="Equal 72"/>
          <p:cNvSpPr/>
          <p:nvPr/>
        </p:nvSpPr>
        <p:spPr>
          <a:xfrm rot="19197824">
            <a:off x="9577053" y="3475536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796973" y="717750"/>
            <a:ext cx="24380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Return the vale</a:t>
            </a:r>
          </a:p>
          <a:p>
            <a:r>
              <a:rPr lang="sl-SI" dirty="0" smtClean="0"/>
              <a:t>to parent node.</a:t>
            </a:r>
          </a:p>
          <a:p>
            <a:r>
              <a:rPr lang="sl-SI" dirty="0" smtClean="0"/>
              <a:t>It has no effect on MAX.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 flipH="1" flipV="1">
            <a:off x="7197213" y="1455175"/>
            <a:ext cx="1710813" cy="530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64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582698" y="363794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0070C0"/>
                </a:solidFill>
              </a:rPr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88" name="TextBox 87"/>
          <p:cNvSpPr txBox="1"/>
          <p:nvPr/>
        </p:nvSpPr>
        <p:spPr>
          <a:xfrm>
            <a:off x="1730479" y="1873045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39214" y="3726426"/>
            <a:ext cx="8467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8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</a:p>
          <a:p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304505" y="4060723"/>
            <a:ext cx="923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9</a:t>
            </a:r>
          </a:p>
          <a:p>
            <a:r>
              <a:rPr lang="sl-SI" sz="2000" dirty="0" smtClean="0"/>
              <a:t>α = -inf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8</a:t>
            </a:r>
          </a:p>
        </p:txBody>
      </p:sp>
      <p:sp>
        <p:nvSpPr>
          <p:cNvPr id="2" name="Equal 1"/>
          <p:cNvSpPr/>
          <p:nvPr/>
        </p:nvSpPr>
        <p:spPr>
          <a:xfrm rot="19197824">
            <a:off x="4911647" y="5309252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96285" y="1902543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8234517" y="4031227"/>
            <a:ext cx="8467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2</a:t>
            </a:r>
          </a:p>
          <a:p>
            <a:r>
              <a:rPr lang="sl-SI" sz="2000" dirty="0" smtClean="0"/>
              <a:t>α = 8</a:t>
            </a:r>
          </a:p>
          <a:p>
            <a:r>
              <a:rPr lang="el-GR" sz="2000" dirty="0" smtClean="0"/>
              <a:t>β</a:t>
            </a:r>
            <a:r>
              <a:rPr lang="sl-SI" sz="2000" dirty="0" smtClean="0"/>
              <a:t> = inf</a:t>
            </a:r>
            <a:endParaRPr lang="sl-SI" sz="2000" dirty="0"/>
          </a:p>
        </p:txBody>
      </p:sp>
      <p:sp>
        <p:nvSpPr>
          <p:cNvPr id="73" name="Equal 72"/>
          <p:cNvSpPr/>
          <p:nvPr/>
        </p:nvSpPr>
        <p:spPr>
          <a:xfrm rot="19197824">
            <a:off x="9577053" y="3475536"/>
            <a:ext cx="658761" cy="217195"/>
          </a:xfrm>
          <a:prstGeom prst="mathEqual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?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4965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480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max(8,?)</a:t>
            </a:r>
          </a:p>
          <a:p>
            <a:r>
              <a:rPr lang="sl-SI" sz="2000" dirty="0" smtClean="0"/>
              <a:t>V &gt;= 8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46600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480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max(8,?)</a:t>
            </a:r>
          </a:p>
          <a:p>
            <a:r>
              <a:rPr lang="sl-SI" sz="2000" dirty="0" smtClean="0"/>
              <a:t>V &gt;= 8</a:t>
            </a:r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5884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480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max(8,?)</a:t>
            </a:r>
          </a:p>
          <a:p>
            <a:r>
              <a:rPr lang="sl-SI" sz="2000" dirty="0" smtClean="0"/>
              <a:t>V &gt;= 8</a:t>
            </a:r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9591369" y="1784555"/>
            <a:ext cx="1443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min(2,?)</a:t>
            </a:r>
          </a:p>
          <a:p>
            <a:r>
              <a:rPr lang="sl-SI" sz="2000" dirty="0" smtClean="0"/>
              <a:t>V &lt;= </a:t>
            </a:r>
            <a:r>
              <a:rPr lang="sl-SI" sz="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7084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586685" y="543482"/>
            <a:ext cx="1020592" cy="665499"/>
            <a:chOff x="5065576" y="1743018"/>
            <a:chExt cx="1020592" cy="66549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383396" y="4213373"/>
            <a:ext cx="1020592" cy="665499"/>
            <a:chOff x="5065576" y="1743018"/>
            <a:chExt cx="1020592" cy="66549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49499" y="4213373"/>
            <a:ext cx="1020592" cy="665499"/>
            <a:chOff x="5065576" y="1743018"/>
            <a:chExt cx="1020592" cy="66549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74594" y="4213373"/>
            <a:ext cx="1020592" cy="665499"/>
            <a:chOff x="5065576" y="1743018"/>
            <a:chExt cx="1020592" cy="6654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0129188" y="4213373"/>
            <a:ext cx="1020592" cy="665499"/>
            <a:chOff x="5065576" y="1743018"/>
            <a:chExt cx="1020592" cy="66549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MAX</a:t>
              </a:r>
              <a:endParaRPr lang="en-GB" sz="1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38571" y="2178096"/>
            <a:ext cx="1020592" cy="665499"/>
            <a:chOff x="5065576" y="1743018"/>
            <a:chExt cx="1020592" cy="66549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536368" y="2178096"/>
            <a:ext cx="1020592" cy="665499"/>
            <a:chOff x="5065576" y="1743018"/>
            <a:chExt cx="1020592" cy="665499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69D7E32-0804-4C16-8E08-A23B815CEDB9}"/>
                </a:ext>
              </a:extLst>
            </p:cNvPr>
            <p:cNvSpPr/>
            <p:nvPr/>
          </p:nvSpPr>
          <p:spPr>
            <a:xfrm>
              <a:off x="5065576" y="1743018"/>
              <a:ext cx="1020592" cy="665499"/>
            </a:xfrm>
            <a:prstGeom prst="ellipse">
              <a:avLst/>
            </a:pr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A8D2B1D-1890-4FA2-AC02-1E0B71072F5A}"/>
                </a:ext>
              </a:extLst>
            </p:cNvPr>
            <p:cNvSpPr txBox="1"/>
            <p:nvPr/>
          </p:nvSpPr>
          <p:spPr>
            <a:xfrm>
              <a:off x="5120488" y="1844935"/>
              <a:ext cx="910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 smtClean="0"/>
                <a:t>MIN</a:t>
              </a:r>
              <a:endParaRPr lang="en-GB" sz="16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88365" y="5832614"/>
            <a:ext cx="617838" cy="617838"/>
            <a:chOff x="2518016" y="5773620"/>
            <a:chExt cx="617838" cy="61783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8</a:t>
              </a:r>
              <a:endParaRPr lang="en-GB" sz="2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54776" y="5832614"/>
            <a:ext cx="617838" cy="617838"/>
            <a:chOff x="2518016" y="5773620"/>
            <a:chExt cx="617838" cy="61783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21187" y="5832614"/>
            <a:ext cx="617838" cy="617838"/>
            <a:chOff x="2518016" y="5773620"/>
            <a:chExt cx="617838" cy="6178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3</a:t>
              </a:r>
              <a:endParaRPr lang="en-GB" sz="2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687598" y="5832614"/>
            <a:ext cx="617838" cy="617838"/>
            <a:chOff x="2518016" y="5773620"/>
            <a:chExt cx="617838" cy="61783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39299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2</a:t>
              </a:r>
              <a:endParaRPr lang="en-GB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154009" y="5832614"/>
            <a:ext cx="617838" cy="617838"/>
            <a:chOff x="2518016" y="5773620"/>
            <a:chExt cx="617838" cy="617838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14494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-2</a:t>
              </a:r>
              <a:endParaRPr lang="en-GB" sz="2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620420" y="5832614"/>
            <a:ext cx="617838" cy="617838"/>
            <a:chOff x="2518016" y="5773620"/>
            <a:chExt cx="617838" cy="617838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58963" y="582432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9</a:t>
              </a:r>
              <a:endParaRPr lang="en-GB" sz="20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086832" y="5832614"/>
            <a:ext cx="617838" cy="617838"/>
            <a:chOff x="2518016" y="5773620"/>
            <a:chExt cx="617838" cy="61783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599971" y="5824326"/>
              <a:ext cx="4780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-1</a:t>
              </a:r>
              <a:endParaRPr lang="en-GB" sz="20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1954" y="5832614"/>
            <a:ext cx="617838" cy="617838"/>
            <a:chOff x="2518016" y="5773620"/>
            <a:chExt cx="617838" cy="61783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048C69A-8944-4612-BB31-6F479CB6EDB0}"/>
                </a:ext>
              </a:extLst>
            </p:cNvPr>
            <p:cNvSpPr/>
            <p:nvPr/>
          </p:nvSpPr>
          <p:spPr>
            <a:xfrm>
              <a:off x="2518016" y="5773620"/>
              <a:ext cx="617838" cy="6178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055E2A-0C82-40C3-89B1-6D463492912F}"/>
                </a:ext>
              </a:extLst>
            </p:cNvPr>
            <p:cNvSpPr txBox="1"/>
            <p:nvPr/>
          </p:nvSpPr>
          <p:spPr>
            <a:xfrm>
              <a:off x="2643231" y="582092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2800" dirty="0" smtClean="0"/>
                <a:t>4</a:t>
              </a:r>
              <a:endParaRPr lang="en-GB" sz="2000" dirty="0"/>
            </a:p>
          </p:txBody>
        </p:sp>
      </p:grpSp>
      <p:cxnSp>
        <p:nvCxnSpPr>
          <p:cNvPr id="54" name="Straight Connector 53"/>
          <p:cNvCxnSpPr>
            <a:stCxn id="3" idx="4"/>
            <a:endCxn id="19" idx="0"/>
          </p:cNvCxnSpPr>
          <p:nvPr/>
        </p:nvCxnSpPr>
        <p:spPr>
          <a:xfrm flipH="1">
            <a:off x="3348867" y="1208981"/>
            <a:ext cx="2748114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9" idx="4"/>
            <a:endCxn id="7" idx="0"/>
          </p:cNvCxnSpPr>
          <p:nvPr/>
        </p:nvCxnSpPr>
        <p:spPr>
          <a:xfrm flipH="1">
            <a:off x="1893692" y="2843595"/>
            <a:ext cx="1455175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" idx="4"/>
            <a:endCxn id="22" idx="0"/>
          </p:cNvCxnSpPr>
          <p:nvPr/>
        </p:nvCxnSpPr>
        <p:spPr>
          <a:xfrm>
            <a:off x="6096981" y="1208981"/>
            <a:ext cx="2949683" cy="9691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4"/>
            <a:endCxn id="10" idx="0"/>
          </p:cNvCxnSpPr>
          <p:nvPr/>
        </p:nvCxnSpPr>
        <p:spPr>
          <a:xfrm>
            <a:off x="3348867" y="2843595"/>
            <a:ext cx="1410928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2" idx="4"/>
            <a:endCxn id="13" idx="0"/>
          </p:cNvCxnSpPr>
          <p:nvPr/>
        </p:nvCxnSpPr>
        <p:spPr>
          <a:xfrm flipH="1">
            <a:off x="7684890" y="2843595"/>
            <a:ext cx="1361774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2" idx="4"/>
            <a:endCxn id="16" idx="0"/>
          </p:cNvCxnSpPr>
          <p:nvPr/>
        </p:nvCxnSpPr>
        <p:spPr>
          <a:xfrm>
            <a:off x="9046664" y="2843595"/>
            <a:ext cx="1592820" cy="13697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7" idx="4"/>
            <a:endCxn id="51" idx="0"/>
          </p:cNvCxnSpPr>
          <p:nvPr/>
        </p:nvCxnSpPr>
        <p:spPr>
          <a:xfrm flipH="1">
            <a:off x="1130873" y="4878872"/>
            <a:ext cx="762819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" idx="4"/>
            <a:endCxn id="29" idx="0"/>
          </p:cNvCxnSpPr>
          <p:nvPr/>
        </p:nvCxnSpPr>
        <p:spPr>
          <a:xfrm>
            <a:off x="1893692" y="4878872"/>
            <a:ext cx="703592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4"/>
            <a:endCxn id="33" idx="0"/>
          </p:cNvCxnSpPr>
          <p:nvPr/>
        </p:nvCxnSpPr>
        <p:spPr>
          <a:xfrm flipH="1">
            <a:off x="4063695" y="4878872"/>
            <a:ext cx="696100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0" idx="4"/>
            <a:endCxn id="36" idx="0"/>
          </p:cNvCxnSpPr>
          <p:nvPr/>
        </p:nvCxnSpPr>
        <p:spPr>
          <a:xfrm>
            <a:off x="4759795" y="4878872"/>
            <a:ext cx="770311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3" idx="4"/>
            <a:endCxn id="39" idx="0"/>
          </p:cNvCxnSpPr>
          <p:nvPr/>
        </p:nvCxnSpPr>
        <p:spPr>
          <a:xfrm flipH="1">
            <a:off x="6996517" y="4878872"/>
            <a:ext cx="688373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3" idx="4"/>
            <a:endCxn id="43" idx="0"/>
          </p:cNvCxnSpPr>
          <p:nvPr/>
        </p:nvCxnSpPr>
        <p:spPr>
          <a:xfrm>
            <a:off x="7684890" y="4878872"/>
            <a:ext cx="790082" cy="9946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6" idx="4"/>
            <a:endCxn id="45" idx="0"/>
          </p:cNvCxnSpPr>
          <p:nvPr/>
        </p:nvCxnSpPr>
        <p:spPr>
          <a:xfrm flipH="1">
            <a:off x="9929339" y="4878872"/>
            <a:ext cx="710145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4"/>
            <a:endCxn id="48" idx="0"/>
          </p:cNvCxnSpPr>
          <p:nvPr/>
        </p:nvCxnSpPr>
        <p:spPr>
          <a:xfrm>
            <a:off x="10639484" y="4878872"/>
            <a:ext cx="756267" cy="953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9936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max(4,8)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62749" y="3765755"/>
            <a:ext cx="1491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max(9,3)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54943" y="1784555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min(8,9)</a:t>
            </a:r>
          </a:p>
          <a:p>
            <a:r>
              <a:rPr lang="sl-SI" sz="2000" dirty="0" smtClean="0"/>
              <a:t>V = 8</a:t>
            </a:r>
            <a:endParaRPr lang="sl-SI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6582698" y="363794"/>
            <a:ext cx="14807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max(8,?)</a:t>
            </a:r>
          </a:p>
          <a:p>
            <a:r>
              <a:rPr lang="sl-SI" sz="2000" dirty="0" smtClean="0"/>
              <a:t>V &gt;= 8</a:t>
            </a:r>
            <a:endParaRPr lang="sl-SI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6361473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max(2,-2)</a:t>
            </a:r>
          </a:p>
          <a:p>
            <a:r>
              <a:rPr lang="sl-SI" sz="2000" dirty="0" smtClean="0"/>
              <a:t>V = 2</a:t>
            </a:r>
            <a:endParaRPr lang="sl-SI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9591369" y="1784555"/>
            <a:ext cx="1443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min(2,?)</a:t>
            </a:r>
          </a:p>
          <a:p>
            <a:r>
              <a:rPr lang="sl-SI" sz="2000" dirty="0" smtClean="0"/>
              <a:t>V &lt;= </a:t>
            </a:r>
            <a:r>
              <a:rPr lang="sl-SI" sz="2000" dirty="0"/>
              <a:t>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384892" y="3765755"/>
            <a:ext cx="157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V = max(9,-</a:t>
            </a:r>
            <a:r>
              <a:rPr lang="sl-SI" sz="2000" dirty="0"/>
              <a:t>1</a:t>
            </a:r>
            <a:r>
              <a:rPr lang="sl-SI" sz="2000" dirty="0" smtClean="0"/>
              <a:t>)</a:t>
            </a:r>
          </a:p>
          <a:p>
            <a:r>
              <a:rPr lang="sl-SI" sz="2000" dirty="0" smtClean="0"/>
              <a:t>V = 9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74440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2378</TotalTime>
  <Words>2626</Words>
  <Application>Microsoft Office PowerPoint</Application>
  <PresentationFormat>Widescreen</PresentationFormat>
  <Paragraphs>1190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Office Theme</vt:lpstr>
      <vt:lpstr>Minimax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Minimax with α-β prunning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Vida</dc:creator>
  <cp:lastModifiedBy>Me</cp:lastModifiedBy>
  <cp:revision>47</cp:revision>
  <dcterms:created xsi:type="dcterms:W3CDTF">2020-10-26T12:44:52Z</dcterms:created>
  <dcterms:modified xsi:type="dcterms:W3CDTF">2023-11-02T07:36:30Z</dcterms:modified>
</cp:coreProperties>
</file>