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E46881-2CA6-F7A8-DB48-94B445B36019}" v="13" dt="2025-01-10T21:41:08.023"/>
    <p1510:client id="{0BC8D08A-6B7B-A31C-8D0E-24E6BE6B30B0}" v="40" dt="2025-01-10T20:06:12.780"/>
    <p1510:client id="{4442D93D-BAE7-9692-7687-9EACC8C8A1F1}" v="99" dt="2025-01-10T19:19:57.792"/>
    <p1510:client id="{4CF5006C-168F-F304-51B4-E06E6BD064B8}" v="2" dt="2025-01-10T21:47:58.730"/>
    <p1510:client id="{82EC00C8-8223-ED6F-A728-A1CBE941C438}" v="55" dt="2025-01-10T20:12:22.883"/>
    <p1510:client id="{943C1B85-A99C-D547-AD5B-EF51ED8DBB3C}" v="194" dt="2025-01-10T19:49:26.682"/>
    <p1510:client id="{A7F07DF9-948A-E320-BC72-16FB793BC1E6}" v="14" dt="2025-01-10T21:48:00.911"/>
    <p1510:client id="{E99B6653-C420-C367-874D-A4967892EABC}" v="783" dt="2025-01-10T21:18:51.173"/>
    <p1510:client id="{EA1FCDEC-FE4E-4762-2E5B-D78187AD0FFC}" v="12" dt="2025-01-10T20:30:04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64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4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311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811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0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545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925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037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82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07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3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30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02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6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23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8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6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363828"/>
            <a:ext cx="8679915" cy="1748729"/>
          </a:xfrm>
        </p:spPr>
        <p:txBody>
          <a:bodyPr>
            <a:normAutofit/>
          </a:bodyPr>
          <a:lstStyle/>
          <a:p>
            <a:r>
              <a:rPr lang="en-US" sz="4000" b="1"/>
              <a:t>Modeling Social Distancing with Reinforcement Learning</a:t>
            </a:r>
          </a:p>
          <a:p>
            <a:endParaRPr lang="en-US" sz="4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1543" y="3694013"/>
            <a:ext cx="9144000" cy="16557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500">
                <a:ea typeface="+mn-lt"/>
                <a:cs typeface="+mn-lt"/>
              </a:rPr>
              <a:t>Leon Todorov</a:t>
            </a:r>
            <a:endParaRPr lang="en-US"/>
          </a:p>
          <a:p>
            <a:pPr algn="l"/>
            <a:r>
              <a:rPr lang="en-US" sz="1500">
                <a:ea typeface="+mn-lt"/>
                <a:cs typeface="+mn-lt"/>
              </a:rPr>
              <a:t>Nejc </a:t>
            </a:r>
            <a:r>
              <a:rPr lang="en-US" sz="1500" err="1">
                <a:ea typeface="+mn-lt"/>
                <a:cs typeface="+mn-lt"/>
              </a:rPr>
              <a:t>Ločičnik</a:t>
            </a:r>
            <a:endParaRPr lang="en-US" sz="1500">
              <a:ea typeface="+mn-lt"/>
              <a:cs typeface="+mn-lt"/>
            </a:endParaRPr>
          </a:p>
          <a:p>
            <a:pPr algn="l"/>
            <a:r>
              <a:rPr lang="en-US" sz="1500">
                <a:ea typeface="+mn-lt"/>
                <a:cs typeface="+mn-lt"/>
              </a:rPr>
              <a:t>Andraž </a:t>
            </a:r>
            <a:r>
              <a:rPr lang="en-US" sz="1500" err="1">
                <a:ea typeface="+mn-lt"/>
                <a:cs typeface="+mn-lt"/>
              </a:rPr>
              <a:t>Zrimšek</a:t>
            </a:r>
            <a:endParaRPr lang="en-US" sz="1500">
              <a:ea typeface="+mn-lt"/>
              <a:cs typeface="+mn-lt"/>
            </a:endParaRPr>
          </a:p>
          <a:p>
            <a:pPr algn="l"/>
            <a:r>
              <a:rPr lang="en-US" sz="1500"/>
              <a:t>Igor Nikolaj Sok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7EA6E-58FD-C785-03C9-BACA9AA1C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027B1-6846-F2FF-6592-6128A2F97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200" b="1">
                <a:solidFill>
                  <a:srgbClr val="000000"/>
                </a:solidFill>
                <a:latin typeface="Garamond"/>
                <a:ea typeface="+mn-lt"/>
                <a:cs typeface="+mn-lt"/>
              </a:rPr>
              <a:t>Why model social distancing?</a:t>
            </a:r>
            <a:endParaRPr lang="en-US" sz="2200">
              <a:solidFill>
                <a:srgbClr val="000000"/>
              </a:solidFill>
              <a:latin typeface="Garamond"/>
              <a:ea typeface="+mn-lt"/>
              <a:cs typeface="+mn-lt"/>
            </a:endParaRPr>
          </a:p>
          <a:p>
            <a:pPr marL="228600" indent="-228600">
              <a:spcAft>
                <a:spcPts val="0"/>
              </a:spcAft>
              <a:buClr>
                <a:srgbClr val="83992A"/>
              </a:buClr>
              <a:buSzPct val="114999"/>
            </a:pPr>
            <a:r>
              <a:rPr lang="en-US" sz="2200">
                <a:solidFill>
                  <a:srgbClr val="000000"/>
                </a:solidFill>
                <a:latin typeface="Garamond"/>
                <a:ea typeface="+mn-lt"/>
                <a:cs typeface="+mn-lt"/>
              </a:rPr>
              <a:t>Understanding adaptive behaviors in disease mitigation.</a:t>
            </a:r>
          </a:p>
          <a:p>
            <a:pPr marL="228600" indent="-228600">
              <a:spcAft>
                <a:spcPts val="0"/>
              </a:spcAft>
              <a:buClr>
                <a:srgbClr val="83992A"/>
              </a:buClr>
              <a:buSzPct val="114999"/>
            </a:pPr>
            <a:r>
              <a:rPr lang="en-US" sz="2200">
                <a:solidFill>
                  <a:srgbClr val="000000"/>
                </a:solidFill>
                <a:latin typeface="Garamond"/>
                <a:ea typeface="+mn-lt"/>
                <a:cs typeface="+mn-lt"/>
              </a:rPr>
              <a:t>Insights into epidemiology, robotics, and swarm intelligence.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200" b="1">
                <a:solidFill>
                  <a:srgbClr val="000000"/>
                </a:solidFill>
                <a:latin typeface="Garamond"/>
                <a:ea typeface="+mn-lt"/>
                <a:cs typeface="+mn-lt"/>
              </a:rPr>
              <a:t>Why It Matters?</a:t>
            </a:r>
            <a:endParaRPr lang="en-US" sz="2200">
              <a:solidFill>
                <a:srgbClr val="000000"/>
              </a:solidFill>
              <a:latin typeface="Garamond"/>
              <a:ea typeface="+mn-lt"/>
              <a:cs typeface="+mn-lt"/>
            </a:endParaRPr>
          </a:p>
          <a:p>
            <a:pPr marL="228600" indent="-228600">
              <a:spcAft>
                <a:spcPts val="0"/>
              </a:spcAft>
              <a:buClr>
                <a:srgbClr val="83992A"/>
              </a:buClr>
              <a:buSzPct val="114999"/>
            </a:pPr>
            <a:r>
              <a:rPr lang="en-US" sz="2200">
                <a:solidFill>
                  <a:srgbClr val="000000"/>
                </a:solidFill>
                <a:latin typeface="Garamond"/>
                <a:ea typeface="+mn-lt"/>
                <a:cs typeface="+mn-lt"/>
              </a:rPr>
              <a:t>Public Health: COVID-19 highlighted the critical role of distancing.</a:t>
            </a:r>
          </a:p>
          <a:p>
            <a:pPr marL="228600" indent="-228600">
              <a:spcAft>
                <a:spcPts val="0"/>
              </a:spcAft>
              <a:buClr>
                <a:srgbClr val="83992A"/>
              </a:buClr>
              <a:buSzPct val="114999"/>
            </a:pPr>
            <a:r>
              <a:rPr lang="en-US" sz="2200">
                <a:solidFill>
                  <a:srgbClr val="000000"/>
                </a:solidFill>
                <a:latin typeface="Garamond"/>
                <a:ea typeface="+mn-lt"/>
                <a:cs typeface="+mn-lt"/>
              </a:rPr>
              <a:t>Understanding how such behaviors emerge can inform public health strategies and advance adaptive system designs.</a:t>
            </a:r>
          </a:p>
          <a:p>
            <a:pPr marL="228600" indent="-228600">
              <a:spcAft>
                <a:spcPts val="0"/>
              </a:spcAft>
              <a:buClr>
                <a:srgbClr val="83992A"/>
              </a:buClr>
              <a:buSzPct val="114999"/>
            </a:pPr>
            <a:r>
              <a:rPr lang="en-US" sz="2200">
                <a:solidFill>
                  <a:srgbClr val="000000"/>
                </a:solidFill>
                <a:latin typeface="Garamond"/>
                <a:ea typeface="+mn-lt"/>
                <a:cs typeface="+mn-lt"/>
              </a:rPr>
              <a:t>Applications range from epidemiology to swarm robotics and autonomous systems.</a:t>
            </a:r>
          </a:p>
          <a:p>
            <a:pPr marL="1143000" lvl="2" indent="-228600">
              <a:spcAft>
                <a:spcPts val="0"/>
              </a:spcAft>
              <a:buClr>
                <a:srgbClr val="83992A"/>
              </a:buClr>
              <a:buSzPct val="114999"/>
              <a:buFont typeface="Courier New,monospace"/>
              <a:buChar char="o"/>
            </a:pPr>
            <a:endParaRPr lang="en-US" sz="2200">
              <a:solidFill>
                <a:srgbClr val="000000"/>
              </a:solidFill>
              <a:latin typeface="Garamond"/>
              <a:ea typeface="+mn-lt"/>
              <a:cs typeface="+mn-lt"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2200" b="1">
              <a:solidFill>
                <a:srgbClr val="000000"/>
              </a:solidFill>
              <a:latin typeface="Garamond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799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30322-404F-B8A7-6694-1A73B0DF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Starting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FE6DD-5BA6-80A4-FCE9-3CAF71178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SzPct val="114999"/>
            </a:pPr>
            <a:r>
              <a:rPr lang="en-US" sz="2200">
                <a:ea typeface="+mn-lt"/>
                <a:cs typeface="+mn-lt"/>
              </a:rPr>
              <a:t>Simulate social distancing behaviors using reinforcement learning (RL).</a:t>
            </a:r>
          </a:p>
          <a:p>
            <a:pPr marL="342900" indent="-342900">
              <a:buSzPct val="114999"/>
            </a:pPr>
            <a:r>
              <a:rPr lang="en-US" sz="2200">
                <a:ea typeface="+mn-lt"/>
                <a:cs typeface="+mn-lt"/>
              </a:rPr>
              <a:t>Explore how agents adapt interactions to minimize disease spread.</a:t>
            </a:r>
            <a:endParaRPr lang="en-US"/>
          </a:p>
          <a:p>
            <a:pPr marL="342900" indent="-342900">
              <a:buSzPct val="114999"/>
            </a:pPr>
            <a:endParaRPr lang="en-US" sz="2200">
              <a:ea typeface="+mn-lt"/>
              <a:cs typeface="+mn-lt"/>
            </a:endParaRPr>
          </a:p>
          <a:p>
            <a:pPr>
              <a:buSzPct val="114999"/>
            </a:pPr>
            <a:endParaRPr lang="en-US" sz="22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4582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526B8-00BC-1C67-E179-5CCDAE2A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36C13-3AE0-69D5-24C5-33CADDE70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>
                <a:ea typeface="+mn-lt"/>
                <a:cs typeface="+mn-lt"/>
              </a:rPr>
              <a:t>Source Code Integration</a:t>
            </a:r>
            <a:r>
              <a:rPr lang="en-US" sz="2200">
                <a:ea typeface="+mn-lt"/>
                <a:cs typeface="+mn-lt"/>
              </a:rPr>
              <a:t>: A significant challenge was getting the author's original source code working, which required extensive debugging and adaptation to fit the project’s specific needs.</a:t>
            </a:r>
            <a:endParaRPr lang="en-US" sz="2200" b="1">
              <a:ea typeface="+mn-lt"/>
              <a:cs typeface="+mn-lt"/>
            </a:endParaRPr>
          </a:p>
          <a:p>
            <a:pPr>
              <a:buSzPct val="114999"/>
            </a:pPr>
            <a:r>
              <a:rPr lang="en-US" sz="2200" b="1">
                <a:ea typeface="+mn-lt"/>
                <a:cs typeface="+mn-lt"/>
              </a:rPr>
              <a:t>Reward System Design</a:t>
            </a:r>
            <a:r>
              <a:rPr lang="en-US" sz="2200">
                <a:ea typeface="+mn-lt"/>
                <a:cs typeface="+mn-lt"/>
              </a:rPr>
              <a:t>: Finding an effective balance between reward and penalty structures to encourage desired behaviors.</a:t>
            </a:r>
            <a:endParaRPr lang="en-US" sz="2200"/>
          </a:p>
          <a:p>
            <a:pPr>
              <a:buSzPct val="114999"/>
            </a:pPr>
            <a:r>
              <a:rPr lang="en-US" sz="2200" b="1">
                <a:ea typeface="+mn-lt"/>
                <a:cs typeface="+mn-lt"/>
              </a:rPr>
              <a:t>Slow Feedback Loop</a:t>
            </a:r>
            <a:r>
              <a:rPr lang="en-US" sz="2200">
                <a:ea typeface="+mn-lt"/>
                <a:cs typeface="+mn-lt"/>
              </a:rPr>
              <a:t>: The training and evaluation process was slow, which made it challenging to iteratively refine the model and observe the effects of adjustments in real-time.</a:t>
            </a:r>
          </a:p>
          <a:p>
            <a:pPr marL="0" indent="0">
              <a:buNone/>
            </a:pPr>
            <a:endParaRPr lang="en-US" sz="2200"/>
          </a:p>
          <a:p>
            <a:pPr>
              <a:buSzPct val="114999"/>
            </a:pPr>
            <a:endParaRPr lang="en-US" sz="2200"/>
          </a:p>
          <a:p>
            <a:pPr>
              <a:buSzPct val="114999"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44537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B4B9D48-5F8F-E956-35D9-7D0AD1C52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580" y="2269138"/>
            <a:ext cx="5499512" cy="238867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B66F80-9D4C-1347-3FB4-C28D6927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27673"/>
            <a:ext cx="9601196" cy="1303867"/>
          </a:xfrm>
        </p:spPr>
        <p:txBody>
          <a:bodyPr/>
          <a:lstStyle/>
          <a:p>
            <a:r>
              <a:rPr lang="en-US" b="1"/>
              <a:t>Results</a:t>
            </a:r>
          </a:p>
        </p:txBody>
      </p:sp>
      <p:pic>
        <p:nvPicPr>
          <p:cNvPr id="3" name="Picture 2" descr="A group of black and orange ants&#10;&#10;Description automatically generated">
            <a:extLst>
              <a:ext uri="{FF2B5EF4-FFF2-40B4-BE49-F238E27FC236}">
                <a16:creationId xmlns:a16="http://schemas.microsoft.com/office/drawing/2014/main" id="{03B887DA-DCCC-87B6-78BD-A05D01AEA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546" y="1823500"/>
            <a:ext cx="4114800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group of ants on a white background&#10;&#10;Description automatically generated">
            <a:extLst>
              <a:ext uri="{FF2B5EF4-FFF2-40B4-BE49-F238E27FC236}">
                <a16:creationId xmlns:a16="http://schemas.microsoft.com/office/drawing/2014/main" id="{E25EAB58-A966-A1CC-BCC4-F573A0A31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343" y="1826194"/>
            <a:ext cx="4114800" cy="41148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577434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F0758-A9D4-3240-942B-8AE435564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a typeface="+mj-lt"/>
                <a:cs typeface="+mj-lt"/>
              </a:rPr>
              <a:t>Lessons Learned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71BBA-F90C-C651-998D-CB505658D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/>
              <a:t>Observation space:</a:t>
            </a:r>
            <a:r>
              <a:rPr lang="en-US" sz="2200"/>
              <a:t> Inclusion of additional parameters in observation</a:t>
            </a:r>
          </a:p>
          <a:p>
            <a:pPr>
              <a:buSzPct val="114999"/>
            </a:pPr>
            <a:r>
              <a:rPr lang="en-US" sz="2200" b="1"/>
              <a:t>Interactions:</a:t>
            </a:r>
            <a:r>
              <a:rPr lang="en-US" sz="2200"/>
              <a:t> Exploration of more complex interactions</a:t>
            </a:r>
          </a:p>
          <a:p>
            <a:pPr>
              <a:buSzPct val="114999"/>
            </a:pPr>
            <a:r>
              <a:rPr lang="en-US" sz="2200" b="1"/>
              <a:t>Visualization:</a:t>
            </a:r>
            <a:r>
              <a:rPr lang="en-US" sz="2200"/>
              <a:t> More visualization tools, visualization of spread and agent death</a:t>
            </a:r>
          </a:p>
          <a:p>
            <a:pPr>
              <a:buSzPct val="114999"/>
            </a:pPr>
            <a:r>
              <a:rPr lang="en-US" sz="2200" b="1"/>
              <a:t>RL model:</a:t>
            </a:r>
            <a:r>
              <a:rPr lang="en-US" sz="2200"/>
              <a:t> Test different RL algorithms and parameters</a:t>
            </a:r>
          </a:p>
          <a:p>
            <a:pPr marL="0" indent="0">
              <a:buSzPct val="114999"/>
              <a:buNone/>
            </a:pPr>
            <a:endParaRPr lang="en-US"/>
          </a:p>
          <a:p>
            <a:pPr>
              <a:buSzPct val="114999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65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C3A05-EED5-1FB1-CC12-370C1CF9B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73B37-6DEC-E424-71D4-63224E45F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96962"/>
          </a:xfrm>
        </p:spPr>
        <p:txBody>
          <a:bodyPr>
            <a:normAutofit/>
          </a:bodyPr>
          <a:lstStyle/>
          <a:p>
            <a:pPr>
              <a:buSzPct val="114999"/>
            </a:pPr>
            <a:r>
              <a:rPr lang="en-US" sz="2200" b="1"/>
              <a:t>Validation:</a:t>
            </a:r>
            <a:r>
              <a:rPr lang="en-US" sz="2200"/>
              <a:t> Social distancing can emerge naturally through RL with simple reward structures</a:t>
            </a:r>
          </a:p>
          <a:p>
            <a:pPr>
              <a:buSzPct val="114999"/>
            </a:pPr>
            <a:r>
              <a:rPr lang="en-US" sz="2200" b="1"/>
              <a:t>Insights into the model:</a:t>
            </a:r>
            <a:r>
              <a:rPr lang="en-US" sz="2200"/>
              <a:t> Network statistics provide useful insights into disease spread in populations</a:t>
            </a:r>
          </a:p>
          <a:p>
            <a:pPr>
              <a:buSzPct val="114999"/>
            </a:pPr>
            <a:r>
              <a:rPr lang="en-US" sz="2200" b="1"/>
              <a:t>Adaptability:</a:t>
            </a:r>
            <a:r>
              <a:rPr lang="en-US" sz="2200"/>
              <a:t> Model highly adaptable, agents exhibit disease spread limiting behavior in varied scenarios</a:t>
            </a:r>
          </a:p>
          <a:p>
            <a:pPr>
              <a:buSzPct val="114999"/>
            </a:pPr>
            <a:r>
              <a:rPr lang="en-US" sz="2200" b="1"/>
              <a:t>Future work: </a:t>
            </a:r>
            <a:r>
              <a:rPr lang="en-US" sz="2200"/>
              <a:t> Explore more complex spread dynamics and different infection limiting behavior and application of the model to larger real world scenarios</a:t>
            </a:r>
          </a:p>
          <a:p>
            <a:pPr marL="0" indent="0">
              <a:buSzPct val="114999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806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Organic</vt:lpstr>
      <vt:lpstr>Modeling Social Distancing with Reinforcement Learning </vt:lpstr>
      <vt:lpstr>Motivation</vt:lpstr>
      <vt:lpstr>Starting goals</vt:lpstr>
      <vt:lpstr>Challenges</vt:lpstr>
      <vt:lpstr>Results</vt:lpstr>
      <vt:lpstr>Lessons Learned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3</cp:revision>
  <dcterms:created xsi:type="dcterms:W3CDTF">2025-01-10T19:07:54Z</dcterms:created>
  <dcterms:modified xsi:type="dcterms:W3CDTF">2025-01-10T21:48:16Z</dcterms:modified>
</cp:coreProperties>
</file>