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79" r:id="rId5"/>
    <p:sldId id="283" r:id="rId6"/>
    <p:sldId id="284" r:id="rId7"/>
    <p:sldId id="286" r:id="rId8"/>
    <p:sldId id="285" r:id="rId9"/>
    <p:sldId id="291" r:id="rId10"/>
    <p:sldId id="288" r:id="rId11"/>
    <p:sldId id="289" r:id="rId12"/>
    <p:sldId id="290" r:id="rId13"/>
    <p:sldId id="276" r:id="rId14"/>
    <p:sldId id="27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F0345D-1FA7-BB6E-4126-2CA47A21321A}" v="72" dt="2025-01-10T15:58:30.280"/>
    <p1510:client id="{25839CB5-EC5B-7E59-43DA-81865C22CA37}" v="11" dt="2025-01-09T21:21:06.0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3" autoAdjust="0"/>
    <p:restoredTop sz="94719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D9960-406F-4187-A0E6-BD19C68403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9326" y="919716"/>
            <a:ext cx="8504275" cy="3551275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27E7FE-647D-4B2F-BA13-AB3ED4C5CF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9326" y="4795284"/>
            <a:ext cx="8504275" cy="1084522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buNone/>
              <a:defRPr sz="16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EF785-E0A7-4496-A5BA-49B0156F26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64706" y="6433202"/>
            <a:ext cx="2426446" cy="367841"/>
          </a:xfrm>
        </p:spPr>
        <p:txBody>
          <a:bodyPr/>
          <a:lstStyle/>
          <a:p>
            <a:fld id="{32637B58-87C1-446D-BDA9-B06F4BCF778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2C627-38A1-4A14-8822-D8D33751C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BE346-5F34-48CD-8928-DA8567AED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1152" y="6433203"/>
            <a:ext cx="702781" cy="367842"/>
          </a:xfrm>
        </p:spPr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70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B05F0-2B44-47BC-86B3-58E2C7080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A5B5DA-7628-4AC1-8EAE-5010C2A98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4E7C3-7830-49F3-9F45-4B2F2B4CA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5E328-AD12-449C-BE6E-76DF005E8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F374F-390D-49D8-A7C8-5BEFA3532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54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50F530-2925-4F98-89EC-95C2EC4769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A79366-3281-483D-8731-0D01B2B24A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ED8B2-BE7F-4417-8A8A-A95C8BB70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1A0D96-671F-4A85-89C6-946624CB1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BA434-2E32-4719-B45C-0490D6852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869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9839C-7D7A-49F1-8BFE-85C6C7D78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256" y="590668"/>
            <a:ext cx="9914859" cy="132900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748DC-EBB9-44C6-8566-38F87FF7F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19673"/>
            <a:ext cx="9914860" cy="412331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42198-F50F-4C8A-9BD9-4CC3950F8F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23285" y="6434524"/>
            <a:ext cx="2067867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32637B58-87C1-446D-BDA9-B06F4BCF778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2F5AB-D8C6-4AE1-8FAE-CD0499CB6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3736" y="6437376"/>
            <a:ext cx="3775914" cy="365125"/>
          </a:xfrm>
        </p:spPr>
        <p:txBody>
          <a:bodyPr/>
          <a:lstStyle>
            <a:lvl1pPr algn="l"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C58D8-B582-4DB3-A94D-056240199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1152" y="6434524"/>
            <a:ext cx="69326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5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8A94B-011C-4B13-8C12-E91BF7A40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20800"/>
            <a:ext cx="9144000" cy="3095813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16D5F3-887C-4A8F-842A-0294A9FB0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3999" y="4589463"/>
            <a:ext cx="914400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4588B-131A-42F3-B76C-62BD65E48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11AB28-20BD-4CD8-9840-985C3EDBA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3C85C-3801-46F0-A100-616F5F2F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16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5CB06-0454-4BF1-8011-F8B1A9595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20A70-D33B-4461-B74C-3F59ADB161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08813" y="2163725"/>
            <a:ext cx="4610986" cy="40132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81BDF9-836E-431C-8EFA-417A9BEE9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7260" y="2163725"/>
            <a:ext cx="4853763" cy="4013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BD9F59-B591-4E2F-899E-3CA78CE82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6CFD12-B3EC-432C-B264-8AB571CAA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F3CBBA-71B3-4857-80E7-525E89FD9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12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51886-4F39-4E3E-948D-DBC73F267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2C7B2A-B6BE-46FD-9278-A5246BF7E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E85295-E4B5-4D75-954F-B07A2F4CA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35623"/>
            <a:ext cx="5157787" cy="3554039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87ABF0-C78D-4589-8FA5-0D6238B4B0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6A4064-2E0A-4FC3-837B-14EC0EF3A6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35623"/>
            <a:ext cx="5183188" cy="355404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E3C169-8D29-4CC4-9581-748178F3C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4EC709-AAD9-475C-AC6A-943A8E872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0C0E3E-587D-46EB-AAF5-011C137B0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568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E062-B7F5-4D30-B416-1BBB4A7D0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BDFF7A-EBD3-4FEB-8451-5D735506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F54A2D-2C4B-4E1D-AC16-E3B1F1DDB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1F373-DB96-4AEA-8E3E-7EDEA213D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571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2485D4-41D3-4182-8DFE-2E0713EC0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753C5C-8415-4BF0-810D-A4C22F69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EBFEA-4321-48C4-9CA1-43517540C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28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09F8C-8071-4BE5-AD6F-C98F481D1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135B3-14BA-4A88-B6B3-88B77B1C6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7C3A4D-5B69-44B4-B17F-770E83F008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F1C41D-2A59-4512-8034-6DB705787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5C494-778C-4EE6-9402-242E1CDD9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5677B9-C338-4033-9AFE-B8B81C5D8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14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B77DE-4C2E-476F-A419-57470FB66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9FD1A0-93AE-469A-ADDF-2453B64CAA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119C9C-EF97-4910-9419-6D7202609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A87172-A64E-4C38-82ED-2A7050B0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0C3E24-28E2-4512-BEA0-DAEC5E846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F04F0D-DA84-434D-B136-BEE9FD80A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6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7A08E557-10DB-421A-876E-1AE58F8E07C4}"/>
              </a:ext>
            </a:extLst>
          </p:cNvPr>
          <p:cNvSpPr/>
          <p:nvPr/>
        </p:nvSpPr>
        <p:spPr>
          <a:xfrm>
            <a:off x="8844703" y="3732560"/>
            <a:ext cx="3352193" cy="3125440"/>
          </a:xfrm>
          <a:custGeom>
            <a:avLst/>
            <a:gdLst>
              <a:gd name="connsiteX0" fmla="*/ 0 w 3352193"/>
              <a:gd name="connsiteY0" fmla="*/ 3125374 h 3125440"/>
              <a:gd name="connsiteX1" fmla="*/ 2579 w 3352193"/>
              <a:gd name="connsiteY1" fmla="*/ 3125440 h 3125440"/>
              <a:gd name="connsiteX2" fmla="*/ 0 w 3352193"/>
              <a:gd name="connsiteY2" fmla="*/ 3125440 h 3125440"/>
              <a:gd name="connsiteX3" fmla="*/ 3352193 w 3352193"/>
              <a:gd name="connsiteY3" fmla="*/ 0 h 3125440"/>
              <a:gd name="connsiteX4" fmla="*/ 3352193 w 3352193"/>
              <a:gd name="connsiteY4" fmla="*/ 3125440 h 3125440"/>
              <a:gd name="connsiteX5" fmla="*/ 2579 w 3352193"/>
              <a:gd name="connsiteY5" fmla="*/ 3125440 h 3125440"/>
              <a:gd name="connsiteX6" fmla="*/ 3348685 w 3352193"/>
              <a:gd name="connsiteY6" fmla="*/ 47035 h 3125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52193" h="3125440">
                <a:moveTo>
                  <a:pt x="0" y="3125374"/>
                </a:moveTo>
                <a:lnTo>
                  <a:pt x="2579" y="3125440"/>
                </a:lnTo>
                <a:lnTo>
                  <a:pt x="0" y="3125440"/>
                </a:lnTo>
                <a:close/>
                <a:moveTo>
                  <a:pt x="3352193" y="0"/>
                </a:moveTo>
                <a:lnTo>
                  <a:pt x="3352193" y="3125440"/>
                </a:lnTo>
                <a:lnTo>
                  <a:pt x="2579" y="3125440"/>
                </a:lnTo>
                <a:cubicBezTo>
                  <a:pt x="1744073" y="3125440"/>
                  <a:pt x="3176441" y="1776129"/>
                  <a:pt x="3348685" y="47035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EBCA0-8609-4F35-8CA7-7AD35FDACD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5613" y="6434560"/>
            <a:ext cx="34280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spc="50" baseline="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DA9639-38D2-4CD4-A861-F6B4C6CB9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775" y="590372"/>
            <a:ext cx="10202248" cy="13258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F00B1-16C1-47B3-A7A0-B71468312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8825" y="1916262"/>
            <a:ext cx="10192198" cy="4133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CF9501-5B6B-4DAF-B59D-3C129ED805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17000" y="6433202"/>
            <a:ext cx="2374150" cy="367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spc="5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32637B58-87C1-446D-BDA9-B06F4BCF7782}" type="datetimeFigureOut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85DBD-B7AE-41D8-8CF1-B21CD58E1B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1150" y="6433203"/>
            <a:ext cx="693263" cy="3678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632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2736">
          <p15:clr>
            <a:srgbClr val="F26B43"/>
          </p15:clr>
        </p15:guide>
        <p15:guide id="4" orient="horz" pos="3312">
          <p15:clr>
            <a:srgbClr val="F26B43"/>
          </p15:clr>
        </p15:guide>
        <p15:guide id="5" orient="horz" pos="432">
          <p15:clr>
            <a:srgbClr val="F26B43"/>
          </p15:clr>
        </p15:guide>
        <p15:guide id="7" pos="4416">
          <p15:clr>
            <a:srgbClr val="F26B43"/>
          </p15:clr>
        </p15:guide>
        <p15:guide id="8" pos="5568">
          <p15:clr>
            <a:srgbClr val="F26B43"/>
          </p15:clr>
        </p15:guide>
        <p15:guide id="9" pos="7296">
          <p15:clr>
            <a:srgbClr val="F26B43"/>
          </p15:clr>
        </p15:guide>
        <p15:guide id="10" pos="2688">
          <p15:clr>
            <a:srgbClr val="F26B43"/>
          </p15:clr>
        </p15:guide>
        <p15:guide id="11" pos="1536">
          <p15:clr>
            <a:srgbClr val="F26B43"/>
          </p15:clr>
        </p15:guide>
        <p15:guide id="12" pos="384">
          <p15:clr>
            <a:srgbClr val="F26B43"/>
          </p15:clr>
        </p15:guide>
        <p15:guide id="13" pos="2112">
          <p15:clr>
            <a:srgbClr val="F26B43"/>
          </p15:clr>
        </p15:guide>
        <p15:guide id="14" pos="4992">
          <p15:clr>
            <a:srgbClr val="F26B43"/>
          </p15:clr>
        </p15:guide>
        <p15:guide id="15" pos="6720">
          <p15:clr>
            <a:srgbClr val="F26B43"/>
          </p15:clr>
        </p15:guide>
        <p15:guide id="16" pos="960">
          <p15:clr>
            <a:srgbClr val="F26B43"/>
          </p15:clr>
        </p15:guide>
        <p15:guide id="17" pos="3264">
          <p15:clr>
            <a:srgbClr val="F26B43"/>
          </p15:clr>
        </p15:guide>
        <p15:guide id="18" orient="horz" pos="1008">
          <p15:clr>
            <a:srgbClr val="F26B43"/>
          </p15:clr>
        </p15:guide>
        <p15:guide id="19" orient="horz" pos="3888">
          <p15:clr>
            <a:srgbClr val="F26B43"/>
          </p15:clr>
        </p15:guide>
        <p15:guide id="20" pos="6144">
          <p15:clr>
            <a:srgbClr val="F26B43"/>
          </p15:clr>
        </p15:guide>
        <p15:guide id="21" orient="horz" pos="1584">
          <p15:clr>
            <a:srgbClr val="F26B43"/>
          </p15:clr>
        </p15:guide>
        <p15:guide id="22" pos="576">
          <p15:clr>
            <a:srgbClr val="F26B43"/>
          </p15:clr>
        </p15:guide>
        <p15:guide id="23" pos="7104">
          <p15:clr>
            <a:srgbClr val="F26B43"/>
          </p15:clr>
        </p15:guide>
        <p15:guide id="24" pos="768">
          <p15:clr>
            <a:srgbClr val="F26B43"/>
          </p15:clr>
        </p15:guide>
        <p15:guide id="25" pos="69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uTwsS1mfMcs?feature=oembed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NZfe_gtoFZ4?feature=oembed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eOUFHAl-y6s?feature=oembed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4-_eaZnjGlU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3751F-1783-1DC7-9182-CB35144AE8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  <a:cs typeface="TH SarabunPSK" panose="020B0502040204020203" pitchFamily="34" charset="-34"/>
              </a:rPr>
              <a:t>Simulation of group </a:t>
            </a:r>
            <a:r>
              <a:rPr lang="en-US" dirty="0" err="1">
                <a:latin typeface="Trebuchet MS" panose="020B0603020202020204" pitchFamily="34" charset="0"/>
                <a:cs typeface="TH SarabunPSK" panose="020B0502040204020203" pitchFamily="34" charset="-34"/>
              </a:rPr>
              <a:t>behaviour</a:t>
            </a:r>
            <a:r>
              <a:rPr lang="en-US" dirty="0">
                <a:latin typeface="Trebuchet MS" panose="020B0603020202020204" pitchFamily="34" charset="0"/>
                <a:cs typeface="TH SarabunPSK" panose="020B0502040204020203" pitchFamily="34" charset="-34"/>
              </a:rPr>
              <a:t> during a protest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5CDAE7-61E6-EF86-A634-571A28F4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9326" y="4795284"/>
            <a:ext cx="9490010" cy="1084522"/>
          </a:xfrm>
        </p:spPr>
        <p:txBody>
          <a:bodyPr>
            <a:normAutofit/>
          </a:bodyPr>
          <a:lstStyle/>
          <a:p>
            <a:r>
              <a:rPr lang="en-US" b="0" cap="none" dirty="0">
                <a:latin typeface="Trebuchet MS" panose="020B0603020202020204" pitchFamily="34" charset="0"/>
              </a:rPr>
              <a:t>Authors: Nik </a:t>
            </a:r>
            <a:r>
              <a:rPr lang="en-US" b="0" cap="none" dirty="0" err="1">
                <a:latin typeface="Trebuchet MS" panose="020B0603020202020204" pitchFamily="34" charset="0"/>
              </a:rPr>
              <a:t>Čadež</a:t>
            </a:r>
            <a:r>
              <a:rPr lang="en-US" b="0" cap="none" dirty="0">
                <a:latin typeface="Trebuchet MS" panose="020B0603020202020204" pitchFamily="34" charset="0"/>
              </a:rPr>
              <a:t>, Pedro Macedo, </a:t>
            </a:r>
            <a:r>
              <a:rPr lang="en-US" b="0" cap="none" dirty="0" err="1">
                <a:latin typeface="Trebuchet MS" panose="020B0603020202020204" pitchFamily="34" charset="0"/>
              </a:rPr>
              <a:t>Primož</a:t>
            </a:r>
            <a:r>
              <a:rPr lang="en-US" b="0" cap="none" dirty="0">
                <a:latin typeface="Trebuchet MS" panose="020B0603020202020204" pitchFamily="34" charset="0"/>
              </a:rPr>
              <a:t> </a:t>
            </a:r>
            <a:r>
              <a:rPr lang="en-US" b="0" cap="none" dirty="0" err="1">
                <a:latin typeface="Trebuchet MS" panose="020B0603020202020204" pitchFamily="34" charset="0"/>
              </a:rPr>
              <a:t>Mihelak</a:t>
            </a:r>
            <a:r>
              <a:rPr lang="en-US" b="0" cap="none" dirty="0">
                <a:latin typeface="Trebuchet MS" panose="020B0603020202020204" pitchFamily="34" charset="0"/>
              </a:rPr>
              <a:t>, Luka Bajić</a:t>
            </a:r>
          </a:p>
          <a:p>
            <a:r>
              <a:rPr lang="en-US" b="0" cap="none" dirty="0">
                <a:latin typeface="Trebuchet MS" panose="020B0603020202020204" pitchFamily="34" charset="0"/>
              </a:rPr>
              <a:t>University of Ljubljana, Faculty of Computer and Information Science</a:t>
            </a:r>
          </a:p>
        </p:txBody>
      </p:sp>
    </p:spTree>
    <p:extLst>
      <p:ext uri="{BB962C8B-B14F-4D97-AF65-F5344CB8AC3E}">
        <p14:creationId xmlns:p14="http://schemas.microsoft.com/office/powerpoint/2010/main" val="2687867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38F1D7-EE7E-3455-733C-4E3087967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356C4F04-EF87-08BA-9024-875DAE4A1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256" y="590668"/>
            <a:ext cx="9914859" cy="1329004"/>
          </a:xfrm>
        </p:spPr>
        <p:txBody>
          <a:bodyPr/>
          <a:lstStyle/>
          <a:p>
            <a:r>
              <a:rPr lang="en-US" dirty="0">
                <a:latin typeface="Trebuchet MS"/>
              </a:rPr>
              <a:t>Leader identification</a:t>
            </a:r>
          </a:p>
        </p:txBody>
      </p:sp>
      <p:pic>
        <p:nvPicPr>
          <p:cNvPr id="4" name="Online Media 3" title="Leader identification">
            <a:hlinkClick r:id="" action="ppaction://media"/>
            <a:extLst>
              <a:ext uri="{FF2B5EF4-FFF2-40B4-BE49-F238E27FC236}">
                <a16:creationId xmlns:a16="http://schemas.microsoft.com/office/drawing/2014/main" id="{EB1D517D-58AF-9C39-30E4-3BF2C6FC99A0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00" y="1919288"/>
            <a:ext cx="7299325" cy="4124325"/>
          </a:xfrm>
        </p:spPr>
      </p:pic>
    </p:spTree>
    <p:extLst>
      <p:ext uri="{BB962C8B-B14F-4D97-AF65-F5344CB8AC3E}">
        <p14:creationId xmlns:p14="http://schemas.microsoft.com/office/powerpoint/2010/main" val="2138142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6E782-E566-B3E3-F301-D427CB311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6C1E6-E6A6-ADAA-F14A-E3D9EA6E6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/>
              </a:rPr>
              <a:t>Protest conclusion</a:t>
            </a:r>
            <a:endParaRPr lang="en-US" dirty="0">
              <a:latin typeface="Trebuchet MS" panose="020B0603020202020204" pitchFamily="34" charset="0"/>
            </a:endParaRPr>
          </a:p>
        </p:txBody>
      </p:sp>
      <p:pic>
        <p:nvPicPr>
          <p:cNvPr id="6" name="Online Media 5" title="Protest end">
            <a:hlinkClick r:id="" action="ppaction://media"/>
            <a:extLst>
              <a:ext uri="{FF2B5EF4-FFF2-40B4-BE49-F238E27FC236}">
                <a16:creationId xmlns:a16="http://schemas.microsoft.com/office/drawing/2014/main" id="{73271BDE-54BA-AD08-EF31-7589D2F41C44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00" y="1919288"/>
            <a:ext cx="7299325" cy="4124325"/>
          </a:xfrm>
        </p:spPr>
      </p:pic>
    </p:spTree>
    <p:extLst>
      <p:ext uri="{BB962C8B-B14F-4D97-AF65-F5344CB8AC3E}">
        <p14:creationId xmlns:p14="http://schemas.microsoft.com/office/powerpoint/2010/main" val="1508900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6E782-E566-B3E3-F301-D427CB311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6C1E6-E6A6-ADAA-F14A-E3D9EA6E6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/>
              </a:rPr>
              <a:t>Protest simulation</a:t>
            </a:r>
            <a:endParaRPr lang="en-US" dirty="0"/>
          </a:p>
        </p:txBody>
      </p:sp>
      <p:pic>
        <p:nvPicPr>
          <p:cNvPr id="7" name="Online Media 6" title="Collective Behavior Project - Protest simulation">
            <a:hlinkClick r:id="" action="ppaction://media"/>
            <a:extLst>
              <a:ext uri="{FF2B5EF4-FFF2-40B4-BE49-F238E27FC236}">
                <a16:creationId xmlns:a16="http://schemas.microsoft.com/office/drawing/2014/main" id="{5AB0EA92-3876-97AB-C667-1D3DA551DA07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00" y="1919288"/>
            <a:ext cx="7299325" cy="4124325"/>
          </a:xfrm>
        </p:spPr>
      </p:pic>
    </p:spTree>
    <p:extLst>
      <p:ext uri="{BB962C8B-B14F-4D97-AF65-F5344CB8AC3E}">
        <p14:creationId xmlns:p14="http://schemas.microsoft.com/office/powerpoint/2010/main" val="2511721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17C58-0845-8D21-93CE-3A72E035F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37ED5-5CC5-5376-C0A8-FC9F5A5B8C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Main goals were achieved</a:t>
            </a:r>
          </a:p>
          <a:p>
            <a:r>
              <a:rPr lang="en-US" dirty="0"/>
              <a:t>Unexpected </a:t>
            </a:r>
            <a:r>
              <a:rPr lang="en-US" dirty="0" err="1"/>
              <a:t>behaviours</a:t>
            </a:r>
            <a:r>
              <a:rPr lang="en-US" dirty="0"/>
              <a:t> emerged, but were successfully corrected</a:t>
            </a:r>
          </a:p>
          <a:p>
            <a:r>
              <a:rPr lang="en-US" dirty="0"/>
              <a:t>Future work:</a:t>
            </a:r>
          </a:p>
          <a:p>
            <a:pPr lvl="1"/>
            <a:r>
              <a:rPr lang="en-US" dirty="0"/>
              <a:t>Increase map accuracy (include parks, statues, etc.)</a:t>
            </a:r>
          </a:p>
          <a:p>
            <a:pPr lvl="1"/>
            <a:r>
              <a:rPr lang="en-US" dirty="0"/>
              <a:t>Train police agents to create optimal formations</a:t>
            </a:r>
          </a:p>
          <a:p>
            <a:pPr lvl="1"/>
            <a:r>
              <a:rPr lang="en-US" dirty="0"/>
              <a:t>Introduce uncertainty into vision</a:t>
            </a:r>
          </a:p>
          <a:p>
            <a:pPr lvl="1"/>
            <a:r>
              <a:rPr lang="en-US" dirty="0"/>
              <a:t>Using the GPU to speed up the simulation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2041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B556E-14F6-F617-A0C9-A64626166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Thank 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1403304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0F2A8-4077-2D2B-6EAD-3722175BF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44BD6-B75B-CA2A-FC2E-488035501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Ideas and motivation</a:t>
            </a:r>
          </a:p>
          <a:p>
            <a:r>
              <a:rPr lang="en-US" dirty="0"/>
              <a:t>Overview of related work</a:t>
            </a:r>
          </a:p>
          <a:p>
            <a:r>
              <a:rPr lang="en-US" dirty="0"/>
              <a:t>Methods and crucial implementation details</a:t>
            </a:r>
          </a:p>
          <a:p>
            <a:r>
              <a:rPr lang="en-US" dirty="0"/>
              <a:t>Experiments and observations</a:t>
            </a:r>
          </a:p>
          <a:p>
            <a:r>
              <a:rPr lang="en-US" dirty="0"/>
              <a:t>Conclusions, ideas for future work</a:t>
            </a:r>
          </a:p>
        </p:txBody>
      </p:sp>
    </p:spTree>
    <p:extLst>
      <p:ext uri="{BB962C8B-B14F-4D97-AF65-F5344CB8AC3E}">
        <p14:creationId xmlns:p14="http://schemas.microsoft.com/office/powerpoint/2010/main" val="4075312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310C0-29CB-3520-D54D-1D303183E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6C948-64A2-C229-885E-253A9D4E5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believable crowd </a:t>
            </a:r>
            <a:r>
              <a:rPr lang="en-US" dirty="0" err="1"/>
              <a:t>behaviour</a:t>
            </a:r>
            <a:r>
              <a:rPr lang="en-US" dirty="0"/>
              <a:t> with multiple subgroups</a:t>
            </a:r>
          </a:p>
          <a:p>
            <a:r>
              <a:rPr lang="en-US" dirty="0"/>
              <a:t>Simulate the emergence of a leader during a protest</a:t>
            </a:r>
          </a:p>
          <a:p>
            <a:r>
              <a:rPr lang="en-US" dirty="0"/>
              <a:t>Give user the option to place police agents as barricades anywhere on the map</a:t>
            </a:r>
          </a:p>
          <a:p>
            <a:endParaRPr lang="en-US" dirty="0"/>
          </a:p>
          <a:p>
            <a:r>
              <a:rPr lang="en-US" dirty="0"/>
              <a:t>Related work:</a:t>
            </a:r>
          </a:p>
          <a:p>
            <a:pPr lvl="1"/>
            <a:r>
              <a:rPr lang="en-US" dirty="0"/>
              <a:t>Lemos, et. al. – Agent Based modeling of protests and violent confrontation (2014)</a:t>
            </a:r>
          </a:p>
          <a:p>
            <a:pPr lvl="1"/>
            <a:r>
              <a:rPr lang="en-US" dirty="0" err="1"/>
              <a:t>Itatani</a:t>
            </a:r>
            <a:r>
              <a:rPr lang="en-US" dirty="0"/>
              <a:t>, </a:t>
            </a:r>
            <a:r>
              <a:rPr lang="en-US" dirty="0" err="1"/>
              <a:t>Pelechano</a:t>
            </a:r>
            <a:r>
              <a:rPr lang="en-US" dirty="0"/>
              <a:t> – Social Crowd Simulation (2024)</a:t>
            </a:r>
          </a:p>
          <a:p>
            <a:pPr lvl="1"/>
            <a:r>
              <a:rPr lang="en-US" dirty="0"/>
              <a:t>Clements, </a:t>
            </a:r>
            <a:r>
              <a:rPr lang="en-US" dirty="0" err="1"/>
              <a:t>Fadai</a:t>
            </a:r>
            <a:r>
              <a:rPr lang="en-US" dirty="0"/>
              <a:t> – Agent-based modelling of sports riots (2022)</a:t>
            </a:r>
          </a:p>
          <a:p>
            <a:pPr lvl="1"/>
            <a:endParaRPr lang="en-US" dirty="0"/>
          </a:p>
          <a:p>
            <a:pPr algn="l"/>
            <a:endParaRPr lang="en-US" b="0" i="0" dirty="0">
              <a:solidFill>
                <a:srgbClr val="000000"/>
              </a:solidFill>
              <a:effectLst/>
              <a:latin typeface="ff2"/>
            </a:endParaRPr>
          </a:p>
        </p:txBody>
      </p:sp>
    </p:spTree>
    <p:extLst>
      <p:ext uri="{BB962C8B-B14F-4D97-AF65-F5344CB8AC3E}">
        <p14:creationId xmlns:p14="http://schemas.microsoft.com/office/powerpoint/2010/main" val="3725530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46CD6-F8AD-9C99-03F6-99AD94DF5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3FD11-81BE-AA3E-6D80-210E4F465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Subgroups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D5876-2EC4-03D8-A09F-AEE706D7A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 division:</a:t>
            </a:r>
          </a:p>
          <a:p>
            <a:pPr lvl="1"/>
            <a:r>
              <a:rPr lang="en-US" dirty="0"/>
              <a:t>Active protesters</a:t>
            </a:r>
          </a:p>
          <a:p>
            <a:pPr lvl="1"/>
            <a:r>
              <a:rPr lang="en-US" dirty="0"/>
              <a:t>Bystanders</a:t>
            </a:r>
          </a:p>
          <a:p>
            <a:pPr lvl="1"/>
            <a:r>
              <a:rPr lang="en-US" dirty="0"/>
              <a:t>Leader</a:t>
            </a:r>
          </a:p>
          <a:p>
            <a:endParaRPr lang="en-US" dirty="0"/>
          </a:p>
          <a:p>
            <a:r>
              <a:rPr lang="en-US" dirty="0"/>
              <a:t>Additional indexing for the purposes of leader hierarchy</a:t>
            </a:r>
          </a:p>
          <a:p>
            <a:r>
              <a:rPr lang="en-US" dirty="0"/>
              <a:t>Static police agents added during runtime as obstacles for the other agents</a:t>
            </a:r>
          </a:p>
        </p:txBody>
      </p:sp>
    </p:spTree>
    <p:extLst>
      <p:ext uri="{BB962C8B-B14F-4D97-AF65-F5344CB8AC3E}">
        <p14:creationId xmlns:p14="http://schemas.microsoft.com/office/powerpoint/2010/main" val="3102713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8537E2-41D9-9B10-7B4D-730569930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47C67-ACDA-F7A8-0596-903EE2CA3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F3E08-58E7-E0C3-03CF-AB78CF7B6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Divided into field of view and </a:t>
            </a:r>
            <a:r>
              <a:rPr lang="en-US" dirty="0" err="1"/>
              <a:t>peripersonal</a:t>
            </a:r>
            <a:r>
              <a:rPr lang="en-US" dirty="0"/>
              <a:t> space</a:t>
            </a:r>
          </a:p>
          <a:p>
            <a:r>
              <a:rPr lang="en-US" dirty="0"/>
              <a:t>Look around function for various purposes</a:t>
            </a:r>
          </a:p>
        </p:txBody>
      </p:sp>
      <p:pic>
        <p:nvPicPr>
          <p:cNvPr id="5" name="Picture 4" descr="A red and yellow lines with a green line&#10;&#10;Description automatically generated">
            <a:extLst>
              <a:ext uri="{FF2B5EF4-FFF2-40B4-BE49-F238E27FC236}">
                <a16:creationId xmlns:a16="http://schemas.microsoft.com/office/drawing/2014/main" id="{A629D9C6-28E6-7AC6-7FE4-0467AED79B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3578" y="3039437"/>
            <a:ext cx="5353797" cy="3639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076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31E18F-AB09-8A1C-D718-9C56A20D2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505E6-C858-F259-AC04-65A10D008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Movement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8E28F-A2E2-FDAB-4F28-535E7A0AF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Four main states: </a:t>
            </a:r>
          </a:p>
          <a:p>
            <a:pPr lvl="1"/>
            <a:r>
              <a:rPr lang="en-US" dirty="0"/>
              <a:t>Stationary</a:t>
            </a:r>
          </a:p>
          <a:p>
            <a:pPr lvl="1"/>
            <a:r>
              <a:rPr lang="en-US" dirty="0"/>
              <a:t>In-motion</a:t>
            </a:r>
          </a:p>
          <a:p>
            <a:pPr lvl="1"/>
            <a:r>
              <a:rPr lang="en-US" dirty="0"/>
              <a:t>Herd</a:t>
            </a:r>
          </a:p>
          <a:p>
            <a:pPr lvl="1"/>
            <a:r>
              <a:rPr lang="en-US" dirty="0"/>
              <a:t>disperse</a:t>
            </a:r>
          </a:p>
          <a:p>
            <a:r>
              <a:rPr lang="en-US" dirty="0"/>
              <a:t>End-Position-Seeking-</a:t>
            </a:r>
            <a:r>
              <a:rPr lang="en-US" dirty="0" err="1"/>
              <a:t>Behaviour</a:t>
            </a:r>
            <a:endParaRPr lang="en-US" dirty="0"/>
          </a:p>
          <a:p>
            <a:r>
              <a:rPr lang="en-US" dirty="0"/>
              <a:t>Leader Following </a:t>
            </a:r>
            <a:r>
              <a:rPr lang="en-US"/>
              <a:t>Behaviour</a:t>
            </a:r>
            <a:endParaRPr lang="en-US" dirty="0"/>
          </a:p>
          <a:p>
            <a:r>
              <a:rPr lang="en-US" dirty="0"/>
              <a:t>Other forces: Wall avoidance, collision avoidance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519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514F2-13AF-AC3E-3748-F6D37BE02C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5579C-4879-E543-AF70-627169110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Leader following and hierarchy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02B8FD-82F1-BB47-5BD2-B045133F4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Leader identification</a:t>
            </a:r>
          </a:p>
          <a:p>
            <a:r>
              <a:rPr lang="en-US" dirty="0"/>
              <a:t>Herd mentality for the purpose of following</a:t>
            </a:r>
          </a:p>
          <a:p>
            <a:r>
              <a:rPr lang="en-US" dirty="0"/>
              <a:t>Hierarchy of followers</a:t>
            </a:r>
          </a:p>
          <a:p>
            <a:r>
              <a:rPr lang="en-US" dirty="0"/>
              <a:t>Leader </a:t>
            </a:r>
            <a:r>
              <a:rPr lang="en-US" dirty="0" err="1"/>
              <a:t>unidentification</a:t>
            </a:r>
            <a:r>
              <a:rPr lang="en-US" dirty="0"/>
              <a:t> and eventual herd dispersal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A video game screen with a group of colorful objects&#10;&#10;Description automatically generated">
            <a:extLst>
              <a:ext uri="{FF2B5EF4-FFF2-40B4-BE49-F238E27FC236}">
                <a16:creationId xmlns:a16="http://schemas.microsoft.com/office/drawing/2014/main" id="{F9140B41-8476-178E-A54A-40F31324F7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9871" y="2250831"/>
            <a:ext cx="5292129" cy="4607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480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A4A2F8-7899-A06C-F1BF-570648E024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5C0CC-BA91-DEEE-DED6-634F14B2E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 panose="020B0603020202020204" pitchFamily="34" charset="0"/>
              </a:rPr>
              <a:t>Emotional contagion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46B5F-B09F-A7F7-2363-69CE4C99F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Idea: simulate internal forces in humans</a:t>
            </a:r>
          </a:p>
          <a:p>
            <a:r>
              <a:rPr lang="en-US" dirty="0"/>
              <a:t>Two parameters: defection and recruitment + temporal component</a:t>
            </a:r>
          </a:p>
          <a:p>
            <a:r>
              <a:rPr lang="en-US" dirty="0"/>
              <a:t>Agents occasionally change state between protester and bystander</a:t>
            </a:r>
          </a:p>
          <a:p>
            <a:r>
              <a:rPr lang="en-US" dirty="0"/>
              <a:t>Change should depend on agent’s surroundings, but also have an element of randomness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274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6E782-E566-B3E3-F301-D427CB311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6C1E6-E6A6-ADAA-F14A-E3D9EA6E6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rebuchet MS"/>
              </a:rPr>
              <a:t>End-position-seeking-</a:t>
            </a:r>
            <a:r>
              <a:rPr lang="en-US" dirty="0" err="1">
                <a:latin typeface="Trebuchet MS"/>
              </a:rPr>
              <a:t>behaviour</a:t>
            </a:r>
            <a:endParaRPr lang="en-US" dirty="0" err="1">
              <a:solidFill>
                <a:srgbClr val="000000"/>
              </a:solidFill>
              <a:latin typeface="Trebuchet MS"/>
            </a:endParaRPr>
          </a:p>
        </p:txBody>
      </p:sp>
      <p:pic>
        <p:nvPicPr>
          <p:cNvPr id="7" name="Online Media 6" descr="Protest formation">
            <a:hlinkClick r:id="" action="ppaction://media"/>
            <a:extLst>
              <a:ext uri="{FF2B5EF4-FFF2-40B4-BE49-F238E27FC236}">
                <a16:creationId xmlns:a16="http://schemas.microsoft.com/office/drawing/2014/main" id="{840A5EDA-1052-47F1-B9ED-A1DF18C94765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00" y="1919288"/>
            <a:ext cx="7299325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487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dOverlayVTI">
  <a:themeElements>
    <a:clrScheme name="Custom 50">
      <a:dk1>
        <a:sysClr val="windowText" lastClr="000000"/>
      </a:dk1>
      <a:lt1>
        <a:srgbClr val="F4F2EC"/>
      </a:lt1>
      <a:dk2>
        <a:srgbClr val="09283F"/>
      </a:dk2>
      <a:lt2>
        <a:srgbClr val="FFFFFF"/>
      </a:lt2>
      <a:accent1>
        <a:srgbClr val="3C9A8F"/>
      </a:accent1>
      <a:accent2>
        <a:srgbClr val="18818C"/>
      </a:accent2>
      <a:accent3>
        <a:srgbClr val="800A2F"/>
      </a:accent3>
      <a:accent4>
        <a:srgbClr val="F6635C"/>
      </a:accent4>
      <a:accent5>
        <a:srgbClr val="F48E7C"/>
      </a:accent5>
      <a:accent6>
        <a:srgbClr val="DA9D16"/>
      </a:accent6>
      <a:hlink>
        <a:srgbClr val="ED621D"/>
      </a:hlink>
      <a:folHlink>
        <a:srgbClr val="A18A6D"/>
      </a:folHlink>
    </a:clrScheme>
    <a:fontScheme name="Elephant Arial Nova Light">
      <a:majorFont>
        <a:latin typeface="Elephant"/>
        <a:ea typeface=""/>
        <a:cs typeface=""/>
      </a:majorFont>
      <a:minorFont>
        <a:latin typeface="Arial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OverlayVTI" id="{85202D65-63D3-4793-A090-FA8DF18DC0BE}" vid="{91924FCD-E846-48AE-B233-F25A78D18B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 overlay</Template>
  <TotalTime>2002</TotalTime>
  <Words>310</Words>
  <Application>Microsoft Office PowerPoint</Application>
  <PresentationFormat>Widescreen</PresentationFormat>
  <Paragraphs>61</Paragraphs>
  <Slides>14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Nova Light</vt:lpstr>
      <vt:lpstr>Elephant</vt:lpstr>
      <vt:lpstr>ff2</vt:lpstr>
      <vt:lpstr>Trebuchet MS</vt:lpstr>
      <vt:lpstr>ModOverlayVTI</vt:lpstr>
      <vt:lpstr>Simulation of group behaviour during a protest</vt:lpstr>
      <vt:lpstr>Structure</vt:lpstr>
      <vt:lpstr>Objectives</vt:lpstr>
      <vt:lpstr>Subgroups</vt:lpstr>
      <vt:lpstr>Vision</vt:lpstr>
      <vt:lpstr>Movement</vt:lpstr>
      <vt:lpstr>Leader following and hierarchy</vt:lpstr>
      <vt:lpstr>Emotional contagion</vt:lpstr>
      <vt:lpstr>End-position-seeking-behaviour</vt:lpstr>
      <vt:lpstr>Leader identification</vt:lpstr>
      <vt:lpstr>Protest conclusion</vt:lpstr>
      <vt:lpstr>Protest simulation</vt:lpstr>
      <vt:lpstr>Conclusions</vt:lpstr>
      <vt:lpstr>Thank you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Luka Bajić</dc:creator>
  <cp:lastModifiedBy>Luka Bajić</cp:lastModifiedBy>
  <cp:revision>95</cp:revision>
  <dcterms:created xsi:type="dcterms:W3CDTF">2024-08-25T12:04:50Z</dcterms:created>
  <dcterms:modified xsi:type="dcterms:W3CDTF">2025-01-10T16:15:25Z</dcterms:modified>
</cp:coreProperties>
</file>